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3" r:id="rId4"/>
    <p:sldId id="264" r:id="rId5"/>
    <p:sldId id="265" r:id="rId6"/>
    <p:sldId id="266" r:id="rId7"/>
    <p:sldId id="267" r:id="rId8"/>
    <p:sldId id="268" r:id="rId9"/>
    <p:sldId id="269" r:id="rId10"/>
    <p:sldId id="272" r:id="rId11"/>
    <p:sldId id="273" r:id="rId12"/>
    <p:sldId id="274" r:id="rId13"/>
    <p:sldId id="275" r:id="rId14"/>
    <p:sldId id="276" r:id="rId15"/>
    <p:sldId id="271" r:id="rId16"/>
    <p:sldId id="270" r:id="rId17"/>
    <p:sldId id="286" r:id="rId18"/>
    <p:sldId id="279" r:id="rId19"/>
    <p:sldId id="285" r:id="rId20"/>
    <p:sldId id="278" r:id="rId21"/>
    <p:sldId id="280"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A44F-AD24-453C-B895-0C509A5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EDED4C-0087-499A-94A1-EF044355B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F46CDD-2D26-46F6-BF7E-AEEC9BE78D7A}"/>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BDB3A513-C65D-4F8E-A896-70F4038FB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149CF-8A5B-4541-8166-0EED7C4F1AA7}"/>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146934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B01F-8812-4A71-A17D-F652357332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A3CD3-D984-4AC9-9DFF-9DCBDF9DC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7DD18-3300-417B-A506-AF11E60EBD9D}"/>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F1F05E19-5AA1-48B0-AF0A-985DB3A01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967785-122A-46E1-B64F-39EE0F18593F}"/>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387773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B9767-CED3-4AC6-8581-46BABE75DD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895BA-5653-4733-9CFE-0BB760777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25367-E0A5-433F-B27A-A8ADBC7060B4}"/>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BECB5E8E-2143-409A-B57D-467C540F0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4EF8F-5D2C-4BA9-B234-76420DFD13EA}"/>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274963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5B11-7F83-4F10-9D7B-267A38AF1C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E9273-4659-4281-A56F-9B4E001F79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508A45-FBF9-436E-BB25-1643F84CE187}"/>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E95A0093-741D-407D-A0F0-27E6B9D62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94B542-FA6B-45AA-861A-09D20050941E}"/>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205668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6796-8322-48C0-AA41-D1987D2CC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68C4A-BE24-4BE1-AFD3-DD5B3D68B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F185E-9068-413C-B17C-8AEADD723DEF}"/>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7BCCE902-A8D3-46F7-830C-7CB631BBB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46420-7118-44F6-9BFD-12CFB201F30B}"/>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17848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2108-B52B-4590-8CA3-1BBF5A14AC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B53682-0B80-4FA5-9773-3143D3A3A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038FEB-7378-424D-A4C5-801A6F2CE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F891F4-6C5D-4065-B56C-4D415614CA29}"/>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6" name="Footer Placeholder 5">
            <a:extLst>
              <a:ext uri="{FF2B5EF4-FFF2-40B4-BE49-F238E27FC236}">
                <a16:creationId xmlns:a16="http://schemas.microsoft.com/office/drawing/2014/main" id="{E5E6794C-3DE1-4656-B452-51526DCF8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BDDFA-1D7B-4CFD-BA3E-90D65557E36E}"/>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223969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A498-8B2F-4307-A490-220ADB3516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0135BC-A91B-467F-8679-84A50173C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26BAB-90DC-456C-8357-7E9D84E1F7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3CE0A8-2761-4802-8546-17A4CEAC5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AD9BA-2698-4D6F-AF5D-7D10BD45B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18DA2D-3FEB-4282-9907-DC31A36E7C6C}"/>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8" name="Footer Placeholder 7">
            <a:extLst>
              <a:ext uri="{FF2B5EF4-FFF2-40B4-BE49-F238E27FC236}">
                <a16:creationId xmlns:a16="http://schemas.microsoft.com/office/drawing/2014/main" id="{83FC738C-B749-4605-B3FA-8DA4D9BE1F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280C46-9C25-4277-AB10-6EAF1F49B52F}"/>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68456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0A82-0F09-44D7-B0C3-B4305BBB0B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943B0A-C08D-4064-B76B-F06C8E37C443}"/>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4" name="Footer Placeholder 3">
            <a:extLst>
              <a:ext uri="{FF2B5EF4-FFF2-40B4-BE49-F238E27FC236}">
                <a16:creationId xmlns:a16="http://schemas.microsoft.com/office/drawing/2014/main" id="{941486FA-25A8-44B9-9982-C971F0A32B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35A4C-2F18-4874-8CD1-4E6401D3F002}"/>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371350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3F0F1-54AA-464E-9D24-0F4A6E006AEB}"/>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3" name="Footer Placeholder 2">
            <a:extLst>
              <a:ext uri="{FF2B5EF4-FFF2-40B4-BE49-F238E27FC236}">
                <a16:creationId xmlns:a16="http://schemas.microsoft.com/office/drawing/2014/main" id="{45CC95DC-B692-4BBD-898E-6DF4E29283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D25598-7069-40FD-A064-9ADC82ABA14F}"/>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341030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E758-41D8-4BB4-B869-634B9D0A9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CAD0F7-29E5-4304-9B25-FE69F12FD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985010-5631-4C82-A852-4318A54E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687ED-71BB-46D5-955B-826D4502A537}"/>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6" name="Footer Placeholder 5">
            <a:extLst>
              <a:ext uri="{FF2B5EF4-FFF2-40B4-BE49-F238E27FC236}">
                <a16:creationId xmlns:a16="http://schemas.microsoft.com/office/drawing/2014/main" id="{FC0E7980-A025-4561-B9CC-9D9A432D1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FE78C-F8DF-4CD0-9BA4-90CF86EEFD39}"/>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337333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4424-8EA6-4758-969F-EAAD9A5F7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18B243-F046-44F6-9CF0-AA83281CA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4329FE-DACB-4B9F-9B6C-AB9EBCA9C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DED15-37AA-47E2-9EB2-948DF6B92B19}"/>
              </a:ext>
            </a:extLst>
          </p:cNvPr>
          <p:cNvSpPr>
            <a:spLocks noGrp="1"/>
          </p:cNvSpPr>
          <p:nvPr>
            <p:ph type="dt" sz="half" idx="10"/>
          </p:nvPr>
        </p:nvSpPr>
        <p:spPr/>
        <p:txBody>
          <a:bodyPr/>
          <a:lstStyle/>
          <a:p>
            <a:fld id="{22C802E5-ED71-483D-81AE-BAFCE29AFBA4}" type="datetimeFigureOut">
              <a:rPr lang="en-GB" smtClean="0"/>
              <a:t>23/12/2019</a:t>
            </a:fld>
            <a:endParaRPr lang="en-GB"/>
          </a:p>
        </p:txBody>
      </p:sp>
      <p:sp>
        <p:nvSpPr>
          <p:cNvPr id="6" name="Footer Placeholder 5">
            <a:extLst>
              <a:ext uri="{FF2B5EF4-FFF2-40B4-BE49-F238E27FC236}">
                <a16:creationId xmlns:a16="http://schemas.microsoft.com/office/drawing/2014/main" id="{61AE06CA-D116-4D85-A7E3-D6B2076DDB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EDE0F-4E97-41B2-B94D-60D2FAD17758}"/>
              </a:ext>
            </a:extLst>
          </p:cNvPr>
          <p:cNvSpPr>
            <a:spLocks noGrp="1"/>
          </p:cNvSpPr>
          <p:nvPr>
            <p:ph type="sldNum" sz="quarter" idx="12"/>
          </p:nvPr>
        </p:nvSpPr>
        <p:spPr/>
        <p:txBody>
          <a:bodyPr/>
          <a:lstStyle/>
          <a:p>
            <a:fld id="{43B74214-0828-4A6F-ADED-C32C75B3D814}" type="slidenum">
              <a:rPr lang="en-GB" smtClean="0"/>
              <a:t>‹#›</a:t>
            </a:fld>
            <a:endParaRPr lang="en-GB"/>
          </a:p>
        </p:txBody>
      </p:sp>
    </p:spTree>
    <p:extLst>
      <p:ext uri="{BB962C8B-B14F-4D97-AF65-F5344CB8AC3E}">
        <p14:creationId xmlns:p14="http://schemas.microsoft.com/office/powerpoint/2010/main" val="201974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7E350-0271-41F5-9932-F898E2093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56F182-2E6E-41EB-8B9F-6F6C7D2F6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771F0-7F12-429B-BD9A-826245E36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802E5-ED71-483D-81AE-BAFCE29AFBA4}" type="datetimeFigureOut">
              <a:rPr lang="en-GB" smtClean="0"/>
              <a:t>23/12/2019</a:t>
            </a:fld>
            <a:endParaRPr lang="en-GB"/>
          </a:p>
        </p:txBody>
      </p:sp>
      <p:sp>
        <p:nvSpPr>
          <p:cNvPr id="5" name="Footer Placeholder 4">
            <a:extLst>
              <a:ext uri="{FF2B5EF4-FFF2-40B4-BE49-F238E27FC236}">
                <a16:creationId xmlns:a16="http://schemas.microsoft.com/office/drawing/2014/main" id="{4D28B9E0-8ADF-4CA3-BF30-A2C50DF2F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C4E534-09DD-4F3C-ADA7-8C9435D9A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74214-0828-4A6F-ADED-C32C75B3D814}" type="slidenum">
              <a:rPr lang="en-GB" smtClean="0"/>
              <a:t>‹#›</a:t>
            </a:fld>
            <a:endParaRPr lang="en-GB"/>
          </a:p>
        </p:txBody>
      </p:sp>
    </p:spTree>
    <p:extLst>
      <p:ext uri="{BB962C8B-B14F-4D97-AF65-F5344CB8AC3E}">
        <p14:creationId xmlns:p14="http://schemas.microsoft.com/office/powerpoint/2010/main" val="215181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1052736"/>
          </a:xfrm>
        </p:spPr>
        <p:txBody>
          <a:bodyPr>
            <a:normAutofit/>
          </a:bodyPr>
          <a:lstStyle/>
          <a:p>
            <a:pPr algn="ctr"/>
            <a:r>
              <a:rPr lang="en-GB" sz="6000" b="1" u="sng" dirty="0"/>
              <a:t>The </a:t>
            </a:r>
            <a:r>
              <a:rPr lang="en-GB" sz="6000" b="1" u="sng"/>
              <a:t>Suffering Servant - 1</a:t>
            </a:r>
            <a:endParaRPr lang="en-GB" sz="6000" b="1" u="sng" dirty="0"/>
          </a:p>
        </p:txBody>
      </p:sp>
      <p:graphicFrame>
        <p:nvGraphicFramePr>
          <p:cNvPr id="1027" name="Object 3"/>
          <p:cNvGraphicFramePr>
            <a:graphicFrameLocks noChangeAspect="1"/>
          </p:cNvGraphicFramePr>
          <p:nvPr/>
        </p:nvGraphicFramePr>
        <p:xfrm>
          <a:off x="1524000" y="980729"/>
          <a:ext cx="9144000" cy="5877271"/>
        </p:xfrm>
        <a:graphic>
          <a:graphicData uri="http://schemas.openxmlformats.org/presentationml/2006/ole">
            <mc:AlternateContent xmlns:mc="http://schemas.openxmlformats.org/markup-compatibility/2006">
              <mc:Choice xmlns:v="urn:schemas-microsoft-com:vml" Requires="v">
                <p:oleObj spid="_x0000_s1041" name="Document" r:id="rId3" imgW="9849570" imgH="6646760" progId="Word.Document.12">
                  <p:embed/>
                </p:oleObj>
              </mc:Choice>
              <mc:Fallback>
                <p:oleObj name="Document" r:id="rId3" imgW="9849570" imgH="6646760" progId="Word.Document.12">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80729"/>
                        <a:ext cx="9144000" cy="5877271"/>
                      </a:xfrm>
                      <a:prstGeom prst="rect">
                        <a:avLst/>
                      </a:prstGeom>
                      <a:noFill/>
                      <a:ln>
                        <a:noFill/>
                      </a:ln>
                      <a:effec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FF25-F6DF-4773-A256-EB57E9EF3EFF}"/>
              </a:ext>
            </a:extLst>
          </p:cNvPr>
          <p:cNvSpPr>
            <a:spLocks noGrp="1"/>
          </p:cNvSpPr>
          <p:nvPr>
            <p:ph type="title"/>
          </p:nvPr>
        </p:nvSpPr>
        <p:spPr/>
        <p:txBody>
          <a:bodyPr>
            <a:normAutofit/>
          </a:bodyPr>
          <a:lstStyle/>
          <a:p>
            <a:pPr algn="ctr"/>
            <a:r>
              <a:rPr lang="en-GB" sz="5400" b="1" u="sng" dirty="0"/>
              <a:t>The first glimmer of light</a:t>
            </a:r>
          </a:p>
        </p:txBody>
      </p:sp>
      <p:sp>
        <p:nvSpPr>
          <p:cNvPr id="3" name="TextBox 2">
            <a:extLst>
              <a:ext uri="{FF2B5EF4-FFF2-40B4-BE49-F238E27FC236}">
                <a16:creationId xmlns:a16="http://schemas.microsoft.com/office/drawing/2014/main" id="{9FD49206-9953-4800-A048-AD22603D76C6}"/>
              </a:ext>
            </a:extLst>
          </p:cNvPr>
          <p:cNvSpPr txBox="1"/>
          <p:nvPr/>
        </p:nvSpPr>
        <p:spPr>
          <a:xfrm>
            <a:off x="1" y="1690688"/>
            <a:ext cx="11786531" cy="3046988"/>
          </a:xfrm>
          <a:prstGeom prst="rect">
            <a:avLst/>
          </a:prstGeom>
          <a:noFill/>
        </p:spPr>
        <p:txBody>
          <a:bodyPr wrap="square" rtlCol="0">
            <a:spAutoFit/>
          </a:bodyPr>
          <a:lstStyle/>
          <a:p>
            <a:endParaRPr lang="en-GB" sz="4800" dirty="0"/>
          </a:p>
          <a:p>
            <a:pPr marL="342900" indent="-342900">
              <a:buAutoNum type="arabicPeriod"/>
            </a:pPr>
            <a:endParaRPr lang="en-GB" sz="4800" dirty="0"/>
          </a:p>
          <a:p>
            <a:r>
              <a:rPr lang="en-GB" sz="4800" dirty="0"/>
              <a:t>1. The road to Emmaus - Luke 24 v 13 – 27</a:t>
            </a:r>
          </a:p>
          <a:p>
            <a:endParaRPr lang="en-GB" sz="4800" dirty="0"/>
          </a:p>
        </p:txBody>
      </p:sp>
    </p:spTree>
    <p:extLst>
      <p:ext uri="{BB962C8B-B14F-4D97-AF65-F5344CB8AC3E}">
        <p14:creationId xmlns:p14="http://schemas.microsoft.com/office/powerpoint/2010/main" val="51814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A3E3-D02B-4790-94CD-6CEACB8E9966}"/>
              </a:ext>
            </a:extLst>
          </p:cNvPr>
          <p:cNvSpPr>
            <a:spLocks noGrp="1"/>
          </p:cNvSpPr>
          <p:nvPr>
            <p:ph type="title"/>
          </p:nvPr>
        </p:nvSpPr>
        <p:spPr>
          <a:xfrm>
            <a:off x="838200" y="1"/>
            <a:ext cx="10515600" cy="1476461"/>
          </a:xfrm>
        </p:spPr>
        <p:txBody>
          <a:bodyPr>
            <a:normAutofit/>
          </a:bodyPr>
          <a:lstStyle/>
          <a:p>
            <a:pPr algn="ctr"/>
            <a:r>
              <a:rPr lang="en-GB" sz="6600" b="1" u="sng" dirty="0"/>
              <a:t>Beginning at Moses</a:t>
            </a:r>
          </a:p>
        </p:txBody>
      </p:sp>
      <p:sp>
        <p:nvSpPr>
          <p:cNvPr id="3" name="TextBox 2">
            <a:extLst>
              <a:ext uri="{FF2B5EF4-FFF2-40B4-BE49-F238E27FC236}">
                <a16:creationId xmlns:a16="http://schemas.microsoft.com/office/drawing/2014/main" id="{FC3C20A6-3BD0-4FB7-92F2-D4B7585D0143}"/>
              </a:ext>
            </a:extLst>
          </p:cNvPr>
          <p:cNvSpPr txBox="1"/>
          <p:nvPr/>
        </p:nvSpPr>
        <p:spPr>
          <a:xfrm>
            <a:off x="310393" y="1690688"/>
            <a:ext cx="11590788" cy="4801314"/>
          </a:xfrm>
          <a:prstGeom prst="rect">
            <a:avLst/>
          </a:prstGeom>
          <a:noFill/>
        </p:spPr>
        <p:txBody>
          <a:bodyPr wrap="square" rtlCol="0">
            <a:spAutoFit/>
          </a:bodyPr>
          <a:lstStyle/>
          <a:p>
            <a:r>
              <a:rPr lang="en-GB" sz="5400" dirty="0"/>
              <a:t>1. Genesis 3 v 15</a:t>
            </a:r>
          </a:p>
          <a:p>
            <a:endParaRPr lang="en-GB" sz="5400" dirty="0"/>
          </a:p>
          <a:p>
            <a:r>
              <a:rPr lang="en-GB" sz="5400" dirty="0"/>
              <a:t>2. Numbers 21 v 9 (John 3 v 14)</a:t>
            </a:r>
          </a:p>
          <a:p>
            <a:endParaRPr lang="en-GB" sz="5400" dirty="0"/>
          </a:p>
          <a:p>
            <a:r>
              <a:rPr lang="en-GB" sz="5400" dirty="0"/>
              <a:t>3. Deuteronomy 18 v 15</a:t>
            </a:r>
          </a:p>
          <a:p>
            <a:endParaRPr lang="en-GB" dirty="0"/>
          </a:p>
          <a:p>
            <a:pPr marL="342900" indent="-342900">
              <a:buAutoNum type="arabicPeriod"/>
            </a:pPr>
            <a:endParaRPr lang="en-GB" dirty="0"/>
          </a:p>
        </p:txBody>
      </p:sp>
    </p:spTree>
    <p:extLst>
      <p:ext uri="{BB962C8B-B14F-4D97-AF65-F5344CB8AC3E}">
        <p14:creationId xmlns:p14="http://schemas.microsoft.com/office/powerpoint/2010/main" val="246250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8A0B-9D9B-4CF0-89A8-2D174864A26D}"/>
              </a:ext>
            </a:extLst>
          </p:cNvPr>
          <p:cNvSpPr>
            <a:spLocks noGrp="1"/>
          </p:cNvSpPr>
          <p:nvPr>
            <p:ph type="title"/>
          </p:nvPr>
        </p:nvSpPr>
        <p:spPr>
          <a:xfrm>
            <a:off x="838200" y="1"/>
            <a:ext cx="10515600" cy="1174458"/>
          </a:xfrm>
        </p:spPr>
        <p:txBody>
          <a:bodyPr>
            <a:normAutofit/>
          </a:bodyPr>
          <a:lstStyle/>
          <a:p>
            <a:pPr algn="ctr"/>
            <a:r>
              <a:rPr lang="en-GB" sz="7200" b="1" u="sng" dirty="0"/>
              <a:t>All the prophets</a:t>
            </a:r>
          </a:p>
        </p:txBody>
      </p:sp>
      <p:sp>
        <p:nvSpPr>
          <p:cNvPr id="3" name="TextBox 2">
            <a:extLst>
              <a:ext uri="{FF2B5EF4-FFF2-40B4-BE49-F238E27FC236}">
                <a16:creationId xmlns:a16="http://schemas.microsoft.com/office/drawing/2014/main" id="{3A4AB6E7-C109-4869-8703-7DC8BCB98C5F}"/>
              </a:ext>
            </a:extLst>
          </p:cNvPr>
          <p:cNvSpPr txBox="1"/>
          <p:nvPr/>
        </p:nvSpPr>
        <p:spPr>
          <a:xfrm>
            <a:off x="402672" y="1174460"/>
            <a:ext cx="11467749" cy="5755422"/>
          </a:xfrm>
          <a:prstGeom prst="rect">
            <a:avLst/>
          </a:prstGeom>
          <a:noFill/>
        </p:spPr>
        <p:txBody>
          <a:bodyPr wrap="square" rtlCol="0">
            <a:spAutoFit/>
          </a:bodyPr>
          <a:lstStyle/>
          <a:p>
            <a:pPr marL="342900" indent="-342900">
              <a:buAutoNum type="arabicPeriod"/>
            </a:pPr>
            <a:r>
              <a:rPr lang="en-GB" sz="4600" dirty="0"/>
              <a:t>Isaiah 7 v 14</a:t>
            </a:r>
          </a:p>
          <a:p>
            <a:pPr marL="342900" indent="-342900">
              <a:buAutoNum type="arabicPeriod"/>
            </a:pPr>
            <a:r>
              <a:rPr lang="en-GB" sz="4600" dirty="0"/>
              <a:t>Isaiah 9 v 6 – 7</a:t>
            </a:r>
          </a:p>
          <a:p>
            <a:pPr marL="342900" indent="-342900">
              <a:buAutoNum type="arabicPeriod"/>
            </a:pPr>
            <a:r>
              <a:rPr lang="en-GB" sz="4600" dirty="0"/>
              <a:t>Isaiah 40 v 10 – 11</a:t>
            </a:r>
          </a:p>
          <a:p>
            <a:pPr marL="342900" indent="-342900">
              <a:buAutoNum type="arabicPeriod"/>
            </a:pPr>
            <a:r>
              <a:rPr lang="en-GB" sz="4600" dirty="0"/>
              <a:t>Isaiah 42 &amp; 49 – The servant songs</a:t>
            </a:r>
          </a:p>
          <a:p>
            <a:pPr marL="342900" indent="-342900">
              <a:buAutoNum type="arabicPeriod"/>
            </a:pPr>
            <a:r>
              <a:rPr lang="en-GB" sz="4600" dirty="0"/>
              <a:t>Isaiah 52 v 13 – 53 v 12</a:t>
            </a:r>
          </a:p>
          <a:p>
            <a:pPr marL="342900" indent="-342900">
              <a:buAutoNum type="arabicPeriod"/>
            </a:pPr>
            <a:r>
              <a:rPr lang="en-GB" sz="4600" dirty="0"/>
              <a:t>Ezekiel 34 v 23 – 24</a:t>
            </a:r>
          </a:p>
          <a:p>
            <a:pPr marL="342900" indent="-342900">
              <a:buAutoNum type="arabicPeriod"/>
            </a:pPr>
            <a:r>
              <a:rPr lang="en-GB" sz="4600" dirty="0"/>
              <a:t>Daniel 9 v 24</a:t>
            </a:r>
          </a:p>
          <a:p>
            <a:pPr marL="342900" indent="-342900">
              <a:buAutoNum type="arabicPeriod"/>
            </a:pPr>
            <a:r>
              <a:rPr lang="en-GB" sz="4600" dirty="0"/>
              <a:t>Malachi 3 v 1</a:t>
            </a:r>
          </a:p>
        </p:txBody>
      </p:sp>
    </p:spTree>
    <p:extLst>
      <p:ext uri="{BB962C8B-B14F-4D97-AF65-F5344CB8AC3E}">
        <p14:creationId xmlns:p14="http://schemas.microsoft.com/office/powerpoint/2010/main" val="63313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D214-44D9-4ED2-B87B-67B5A943E9B7}"/>
              </a:ext>
            </a:extLst>
          </p:cNvPr>
          <p:cNvSpPr>
            <a:spLocks noGrp="1"/>
          </p:cNvSpPr>
          <p:nvPr>
            <p:ph type="title"/>
          </p:nvPr>
        </p:nvSpPr>
        <p:spPr/>
        <p:txBody>
          <a:bodyPr>
            <a:normAutofit/>
          </a:bodyPr>
          <a:lstStyle/>
          <a:p>
            <a:pPr algn="ctr"/>
            <a:r>
              <a:rPr lang="en-GB" sz="7200" b="1" u="sng" dirty="0"/>
              <a:t>The writings</a:t>
            </a:r>
          </a:p>
        </p:txBody>
      </p:sp>
      <p:sp>
        <p:nvSpPr>
          <p:cNvPr id="3" name="TextBox 2">
            <a:extLst>
              <a:ext uri="{FF2B5EF4-FFF2-40B4-BE49-F238E27FC236}">
                <a16:creationId xmlns:a16="http://schemas.microsoft.com/office/drawing/2014/main" id="{089312E1-3FDB-4D82-88EA-242953FE3A67}"/>
              </a:ext>
            </a:extLst>
          </p:cNvPr>
          <p:cNvSpPr txBox="1"/>
          <p:nvPr/>
        </p:nvSpPr>
        <p:spPr>
          <a:xfrm>
            <a:off x="349542" y="2908503"/>
            <a:ext cx="11492916" cy="2862322"/>
          </a:xfrm>
          <a:prstGeom prst="rect">
            <a:avLst/>
          </a:prstGeom>
          <a:noFill/>
        </p:spPr>
        <p:txBody>
          <a:bodyPr wrap="square" rtlCol="0">
            <a:spAutoFit/>
          </a:bodyPr>
          <a:lstStyle/>
          <a:p>
            <a:pPr marL="342900" indent="-342900">
              <a:buAutoNum type="arabicPeriod"/>
            </a:pPr>
            <a:r>
              <a:rPr lang="en-GB" sz="6000" dirty="0"/>
              <a:t>Psalm 22</a:t>
            </a:r>
          </a:p>
          <a:p>
            <a:pPr marL="342900" indent="-342900">
              <a:buAutoNum type="arabicPeriod"/>
            </a:pPr>
            <a:endParaRPr lang="en-GB" sz="6000" dirty="0"/>
          </a:p>
          <a:p>
            <a:pPr marL="342900" indent="-342900">
              <a:buAutoNum type="arabicPeriod"/>
            </a:pPr>
            <a:r>
              <a:rPr lang="en-GB" sz="6000" dirty="0"/>
              <a:t>Psalm 40 v 6 - 8</a:t>
            </a:r>
          </a:p>
        </p:txBody>
      </p:sp>
    </p:spTree>
    <p:extLst>
      <p:ext uri="{BB962C8B-B14F-4D97-AF65-F5344CB8AC3E}">
        <p14:creationId xmlns:p14="http://schemas.microsoft.com/office/powerpoint/2010/main" val="161315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867E-0C5E-4C7F-8479-DB0733CD619E}"/>
              </a:ext>
            </a:extLst>
          </p:cNvPr>
          <p:cNvSpPr>
            <a:spLocks noGrp="1"/>
          </p:cNvSpPr>
          <p:nvPr>
            <p:ph type="title"/>
          </p:nvPr>
        </p:nvSpPr>
        <p:spPr/>
        <p:txBody>
          <a:bodyPr>
            <a:normAutofit/>
          </a:bodyPr>
          <a:lstStyle/>
          <a:p>
            <a:pPr algn="ctr"/>
            <a:r>
              <a:rPr lang="en-GB" sz="6000" b="1" u="sng" dirty="0"/>
              <a:t>Characteristics of the Servant</a:t>
            </a:r>
          </a:p>
        </p:txBody>
      </p:sp>
      <p:sp>
        <p:nvSpPr>
          <p:cNvPr id="3" name="TextBox 2">
            <a:extLst>
              <a:ext uri="{FF2B5EF4-FFF2-40B4-BE49-F238E27FC236}">
                <a16:creationId xmlns:a16="http://schemas.microsoft.com/office/drawing/2014/main" id="{42B7CA47-40F2-44D8-81B4-8C4FD6457E88}"/>
              </a:ext>
            </a:extLst>
          </p:cNvPr>
          <p:cNvSpPr txBox="1"/>
          <p:nvPr/>
        </p:nvSpPr>
        <p:spPr>
          <a:xfrm>
            <a:off x="453006" y="1812023"/>
            <a:ext cx="11325136" cy="5293757"/>
          </a:xfrm>
          <a:prstGeom prst="rect">
            <a:avLst/>
          </a:prstGeom>
          <a:noFill/>
        </p:spPr>
        <p:txBody>
          <a:bodyPr wrap="square" rtlCol="0">
            <a:spAutoFit/>
          </a:bodyPr>
          <a:lstStyle/>
          <a:p>
            <a:pPr marL="342900" indent="-342900">
              <a:buAutoNum type="arabicPeriod"/>
            </a:pPr>
            <a:r>
              <a:rPr lang="en-GB" sz="4000" dirty="0"/>
              <a:t> Yahweh’s anointed</a:t>
            </a:r>
          </a:p>
          <a:p>
            <a:pPr marL="342900" indent="-342900">
              <a:buAutoNum type="arabicPeriod"/>
            </a:pPr>
            <a:r>
              <a:rPr lang="en-GB" sz="4000" dirty="0"/>
              <a:t> Exercises royal functions of judgement and    dominion</a:t>
            </a:r>
          </a:p>
          <a:p>
            <a:pPr marL="342900" indent="-342900">
              <a:buAutoNum type="arabicPeriod"/>
            </a:pPr>
            <a:r>
              <a:rPr lang="en-GB" sz="4000" dirty="0"/>
              <a:t> Displays marks of a prophet</a:t>
            </a:r>
          </a:p>
          <a:p>
            <a:pPr marL="342900" indent="-342900">
              <a:buAutoNum type="arabicPeriod"/>
            </a:pPr>
            <a:r>
              <a:rPr lang="en-GB" sz="4000" dirty="0"/>
              <a:t> A ministry to the Gentiles as well as Israel</a:t>
            </a:r>
          </a:p>
          <a:p>
            <a:pPr marL="342900" indent="-342900">
              <a:buAutoNum type="arabicPeriod"/>
            </a:pPr>
            <a:r>
              <a:rPr lang="en-GB" sz="4000" dirty="0"/>
              <a:t> Brings worldwide salvation</a:t>
            </a:r>
          </a:p>
          <a:p>
            <a:pPr marL="342900" indent="-342900">
              <a:buAutoNum type="arabicPeriod"/>
            </a:pPr>
            <a:r>
              <a:rPr lang="en-GB" sz="4000" dirty="0"/>
              <a:t> Not only a priest but a victim</a:t>
            </a:r>
          </a:p>
          <a:p>
            <a:pPr marL="342900" indent="-342900">
              <a:buAutoNum type="arabicPeriod"/>
            </a:pPr>
            <a:r>
              <a:rPr lang="en-GB" sz="4000"/>
              <a:t> Voluntarily </a:t>
            </a:r>
            <a:r>
              <a:rPr lang="en-GB" sz="4000" dirty="0"/>
              <a:t>submits to death</a:t>
            </a:r>
          </a:p>
          <a:p>
            <a:pPr marL="342900" indent="-342900">
              <a:buAutoNum type="arabicPeriod"/>
            </a:pPr>
            <a:endParaRPr lang="en-GB" dirty="0"/>
          </a:p>
        </p:txBody>
      </p:sp>
    </p:spTree>
    <p:extLst>
      <p:ext uri="{BB962C8B-B14F-4D97-AF65-F5344CB8AC3E}">
        <p14:creationId xmlns:p14="http://schemas.microsoft.com/office/powerpoint/2010/main" val="175560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7A8B81-FACB-46E6-85C1-4FF71DC01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89" y="-1"/>
            <a:ext cx="10352015" cy="6920917"/>
          </a:xfrm>
          <a:prstGeom prst="rect">
            <a:avLst/>
          </a:prstGeom>
        </p:spPr>
      </p:pic>
    </p:spTree>
    <p:extLst>
      <p:ext uri="{BB962C8B-B14F-4D97-AF65-F5344CB8AC3E}">
        <p14:creationId xmlns:p14="http://schemas.microsoft.com/office/powerpoint/2010/main" val="136555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A99F4-9A73-40FF-BE7D-7FB61A9A5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026" y="0"/>
            <a:ext cx="8187655" cy="6929306"/>
          </a:xfrm>
          <a:prstGeom prst="rect">
            <a:avLst/>
          </a:prstGeom>
        </p:spPr>
      </p:pic>
    </p:spTree>
    <p:extLst>
      <p:ext uri="{BB962C8B-B14F-4D97-AF65-F5344CB8AC3E}">
        <p14:creationId xmlns:p14="http://schemas.microsoft.com/office/powerpoint/2010/main" val="1738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F937-68A3-4AC3-A1C5-2B66B021E26F}"/>
              </a:ext>
            </a:extLst>
          </p:cNvPr>
          <p:cNvSpPr>
            <a:spLocks noGrp="1"/>
          </p:cNvSpPr>
          <p:nvPr>
            <p:ph type="title"/>
          </p:nvPr>
        </p:nvSpPr>
        <p:spPr/>
        <p:txBody>
          <a:bodyPr>
            <a:normAutofit/>
          </a:bodyPr>
          <a:lstStyle/>
          <a:p>
            <a:pPr algn="ctr"/>
            <a:r>
              <a:rPr lang="en-GB" sz="7200" b="1" u="sng" dirty="0"/>
              <a:t>The Suffering Servant - 3</a:t>
            </a:r>
            <a:endParaRPr lang="en-GB" sz="7200" dirty="0"/>
          </a:p>
        </p:txBody>
      </p:sp>
    </p:spTree>
    <p:extLst>
      <p:ext uri="{BB962C8B-B14F-4D97-AF65-F5344CB8AC3E}">
        <p14:creationId xmlns:p14="http://schemas.microsoft.com/office/powerpoint/2010/main" val="397319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FF25-F6DF-4773-A256-EB57E9EF3EFF}"/>
              </a:ext>
            </a:extLst>
          </p:cNvPr>
          <p:cNvSpPr>
            <a:spLocks noGrp="1"/>
          </p:cNvSpPr>
          <p:nvPr>
            <p:ph type="title"/>
          </p:nvPr>
        </p:nvSpPr>
        <p:spPr/>
        <p:txBody>
          <a:bodyPr>
            <a:normAutofit fontScale="90000"/>
          </a:bodyPr>
          <a:lstStyle/>
          <a:p>
            <a:pPr algn="ctr"/>
            <a:r>
              <a:rPr lang="en-GB" sz="5300" b="1" u="sng" dirty="0"/>
              <a:t>The road to Emmaus - Luke 24 v 25 – 26</a:t>
            </a:r>
            <a:br>
              <a:rPr lang="en-GB" sz="5400" dirty="0"/>
            </a:br>
            <a:endParaRPr lang="en-GB" sz="5400" b="1" u="sng" dirty="0"/>
          </a:p>
        </p:txBody>
      </p:sp>
      <p:sp>
        <p:nvSpPr>
          <p:cNvPr id="3" name="TextBox 2">
            <a:extLst>
              <a:ext uri="{FF2B5EF4-FFF2-40B4-BE49-F238E27FC236}">
                <a16:creationId xmlns:a16="http://schemas.microsoft.com/office/drawing/2014/main" id="{9FD49206-9953-4800-A048-AD22603D76C6}"/>
              </a:ext>
            </a:extLst>
          </p:cNvPr>
          <p:cNvSpPr txBox="1"/>
          <p:nvPr/>
        </p:nvSpPr>
        <p:spPr>
          <a:xfrm>
            <a:off x="92279" y="1690689"/>
            <a:ext cx="11887200" cy="6370975"/>
          </a:xfrm>
          <a:prstGeom prst="rect">
            <a:avLst/>
          </a:prstGeom>
          <a:noFill/>
        </p:spPr>
        <p:txBody>
          <a:bodyPr wrap="square" rtlCol="0">
            <a:spAutoFit/>
          </a:bodyPr>
          <a:lstStyle/>
          <a:p>
            <a:r>
              <a:rPr lang="en-US" sz="4400" dirty="0"/>
              <a:t>“How foolish you are, and how slow of heart to believe all that the prophets have spoken!</a:t>
            </a:r>
            <a:r>
              <a:rPr lang="en-US" sz="4400" b="1" baseline="30000" dirty="0"/>
              <a:t> </a:t>
            </a:r>
            <a:r>
              <a:rPr lang="en-US" sz="4400" dirty="0"/>
              <a:t>Did not the Christ have to suffer these things and then enter his glory?”</a:t>
            </a:r>
            <a:r>
              <a:rPr lang="en-US" sz="4400" b="1" baseline="30000" dirty="0"/>
              <a:t> </a:t>
            </a:r>
            <a:r>
              <a:rPr lang="en-US" sz="4400" dirty="0"/>
              <a:t>And beginning with Moses and all the Prophets, he explained to them what was said in all the Scriptures concerning himself.</a:t>
            </a:r>
            <a:endParaRPr lang="en-GB" sz="4400" dirty="0"/>
          </a:p>
          <a:p>
            <a:endParaRPr lang="en-GB" sz="4800" dirty="0"/>
          </a:p>
          <a:p>
            <a:endParaRPr lang="en-GB" sz="4800" dirty="0"/>
          </a:p>
          <a:p>
            <a:endParaRPr lang="en-GB" sz="4800" dirty="0"/>
          </a:p>
        </p:txBody>
      </p:sp>
    </p:spTree>
    <p:extLst>
      <p:ext uri="{BB962C8B-B14F-4D97-AF65-F5344CB8AC3E}">
        <p14:creationId xmlns:p14="http://schemas.microsoft.com/office/powerpoint/2010/main" val="43273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33ED-E2A0-4A2F-8BC4-AD746BE62206}"/>
              </a:ext>
            </a:extLst>
          </p:cNvPr>
          <p:cNvSpPr>
            <a:spLocks noGrp="1"/>
          </p:cNvSpPr>
          <p:nvPr>
            <p:ph type="title"/>
          </p:nvPr>
        </p:nvSpPr>
        <p:spPr/>
        <p:txBody>
          <a:bodyPr>
            <a:normAutofit/>
          </a:bodyPr>
          <a:lstStyle/>
          <a:p>
            <a:pPr algn="ctr"/>
            <a:r>
              <a:rPr lang="en-GB" sz="7200" b="1" u="sng" dirty="0"/>
              <a:t>Hebrews 12 v 2</a:t>
            </a:r>
          </a:p>
        </p:txBody>
      </p:sp>
      <p:sp>
        <p:nvSpPr>
          <p:cNvPr id="3" name="TextBox 2">
            <a:extLst>
              <a:ext uri="{FF2B5EF4-FFF2-40B4-BE49-F238E27FC236}">
                <a16:creationId xmlns:a16="http://schemas.microsoft.com/office/drawing/2014/main" id="{DABFA873-1F1B-4041-9260-0C5B17423BC4}"/>
              </a:ext>
            </a:extLst>
          </p:cNvPr>
          <p:cNvSpPr txBox="1"/>
          <p:nvPr/>
        </p:nvSpPr>
        <p:spPr>
          <a:xfrm>
            <a:off x="159391" y="2759978"/>
            <a:ext cx="11786531" cy="3416320"/>
          </a:xfrm>
          <a:prstGeom prst="rect">
            <a:avLst/>
          </a:prstGeom>
          <a:noFill/>
        </p:spPr>
        <p:txBody>
          <a:bodyPr wrap="square" rtlCol="0">
            <a:spAutoFit/>
          </a:bodyPr>
          <a:lstStyle/>
          <a:p>
            <a:r>
              <a:rPr lang="en-US" sz="5400" dirty="0"/>
              <a:t>Jesus, who for the joy set before him endured the cross, scorning its shame, and sat down at the right hand of the throne of God.</a:t>
            </a:r>
            <a:endParaRPr lang="en-GB" sz="5400" dirty="0"/>
          </a:p>
        </p:txBody>
      </p:sp>
    </p:spTree>
    <p:extLst>
      <p:ext uri="{BB962C8B-B14F-4D97-AF65-F5344CB8AC3E}">
        <p14:creationId xmlns:p14="http://schemas.microsoft.com/office/powerpoint/2010/main" val="163818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9E108-59FA-4B55-B45A-D03A0E41A20C}"/>
              </a:ext>
            </a:extLst>
          </p:cNvPr>
          <p:cNvSpPr>
            <a:spLocks noGrp="1"/>
          </p:cNvSpPr>
          <p:nvPr>
            <p:ph type="title"/>
          </p:nvPr>
        </p:nvSpPr>
        <p:spPr>
          <a:xfrm>
            <a:off x="838200" y="67113"/>
            <a:ext cx="10515600" cy="1132513"/>
          </a:xfrm>
        </p:spPr>
        <p:txBody>
          <a:bodyPr>
            <a:normAutofit/>
          </a:bodyPr>
          <a:lstStyle/>
          <a:p>
            <a:pPr algn="ctr"/>
            <a:r>
              <a:rPr lang="en-GB" sz="5400" b="1" u="sng" dirty="0"/>
              <a:t>The Saviour’s Title</a:t>
            </a:r>
          </a:p>
        </p:txBody>
      </p:sp>
      <p:sp>
        <p:nvSpPr>
          <p:cNvPr id="5" name="TextBox 4">
            <a:extLst>
              <a:ext uri="{FF2B5EF4-FFF2-40B4-BE49-F238E27FC236}">
                <a16:creationId xmlns:a16="http://schemas.microsoft.com/office/drawing/2014/main" id="{93D83526-CBA3-4CD9-BA88-31EA4520AB32}"/>
              </a:ext>
            </a:extLst>
          </p:cNvPr>
          <p:cNvSpPr txBox="1"/>
          <p:nvPr/>
        </p:nvSpPr>
        <p:spPr>
          <a:xfrm>
            <a:off x="436228" y="1199626"/>
            <a:ext cx="11434194" cy="5509200"/>
          </a:xfrm>
          <a:prstGeom prst="rect">
            <a:avLst/>
          </a:prstGeom>
          <a:noFill/>
        </p:spPr>
        <p:txBody>
          <a:bodyPr wrap="square" rtlCol="0">
            <a:spAutoFit/>
          </a:bodyPr>
          <a:lstStyle/>
          <a:p>
            <a:r>
              <a:rPr lang="en-GB" sz="4400" dirty="0"/>
              <a:t>There are 3 elements to the Saviour’s general title - Lord Jesus Christ:</a:t>
            </a:r>
          </a:p>
          <a:p>
            <a:endParaRPr lang="en-GB" sz="4400" dirty="0"/>
          </a:p>
          <a:p>
            <a:pPr marL="342900" indent="-342900">
              <a:buAutoNum type="arabicPeriod"/>
            </a:pPr>
            <a:r>
              <a:rPr lang="en-GB" sz="4400" dirty="0"/>
              <a:t>Lord – denoting His deity</a:t>
            </a:r>
          </a:p>
          <a:p>
            <a:pPr marL="342900" indent="-342900">
              <a:buAutoNum type="arabicPeriod"/>
            </a:pPr>
            <a:endParaRPr lang="en-GB" sz="4400" dirty="0"/>
          </a:p>
          <a:p>
            <a:pPr marL="342900" indent="-342900">
              <a:buAutoNum type="arabicPeriod"/>
            </a:pPr>
            <a:r>
              <a:rPr lang="en-GB" sz="4400" dirty="0"/>
              <a:t>Jesus – denoting His humanity</a:t>
            </a:r>
          </a:p>
          <a:p>
            <a:pPr marL="342900" indent="-342900">
              <a:buAutoNum type="arabicPeriod"/>
            </a:pPr>
            <a:endParaRPr lang="en-GB" sz="4400" dirty="0"/>
          </a:p>
          <a:p>
            <a:pPr marL="342900" indent="-342900">
              <a:buAutoNum type="arabicPeriod"/>
            </a:pPr>
            <a:r>
              <a:rPr lang="en-GB" sz="4400" dirty="0"/>
              <a:t>Christ – denoting His messianic status </a:t>
            </a:r>
          </a:p>
        </p:txBody>
      </p:sp>
    </p:spTree>
    <p:extLst>
      <p:ext uri="{BB962C8B-B14F-4D97-AF65-F5344CB8AC3E}">
        <p14:creationId xmlns:p14="http://schemas.microsoft.com/office/powerpoint/2010/main" val="261532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E2565D-AE6B-4FA4-810C-2BB67DD63C01}"/>
              </a:ext>
            </a:extLst>
          </p:cNvPr>
          <p:cNvSpPr>
            <a:spLocks noGrp="1"/>
          </p:cNvSpPr>
          <p:nvPr>
            <p:ph type="title"/>
          </p:nvPr>
        </p:nvSpPr>
        <p:spPr/>
        <p:txBody>
          <a:bodyPr>
            <a:noAutofit/>
          </a:bodyPr>
          <a:lstStyle/>
          <a:p>
            <a:pPr algn="ctr"/>
            <a:r>
              <a:rPr lang="en-GB" sz="6000" b="1" u="sng" dirty="0"/>
              <a:t>A world under the control of King Jesus?</a:t>
            </a:r>
          </a:p>
        </p:txBody>
      </p:sp>
      <p:sp>
        <p:nvSpPr>
          <p:cNvPr id="5" name="TextBox 4">
            <a:extLst>
              <a:ext uri="{FF2B5EF4-FFF2-40B4-BE49-F238E27FC236}">
                <a16:creationId xmlns:a16="http://schemas.microsoft.com/office/drawing/2014/main" id="{73390ABD-2587-413E-A195-A219E66BEDBB}"/>
              </a:ext>
            </a:extLst>
          </p:cNvPr>
          <p:cNvSpPr txBox="1"/>
          <p:nvPr/>
        </p:nvSpPr>
        <p:spPr>
          <a:xfrm>
            <a:off x="106326" y="2264734"/>
            <a:ext cx="12004158" cy="5016758"/>
          </a:xfrm>
          <a:prstGeom prst="rect">
            <a:avLst/>
          </a:prstGeom>
          <a:noFill/>
        </p:spPr>
        <p:txBody>
          <a:bodyPr wrap="square" rtlCol="0">
            <a:spAutoFit/>
          </a:bodyPr>
          <a:lstStyle/>
          <a:p>
            <a:pPr marL="342900" indent="-342900">
              <a:buAutoNum type="arabicPeriod"/>
            </a:pPr>
            <a:r>
              <a:rPr lang="en-GB" sz="3200" dirty="0"/>
              <a:t>Many Christian hymns and songs reflect the Christians’ belief that this will happen in one way or another.</a:t>
            </a:r>
          </a:p>
          <a:p>
            <a:pPr marL="342900" indent="-342900">
              <a:buAutoNum type="arabicPeriod"/>
            </a:pPr>
            <a:endParaRPr lang="en-GB" sz="3200" dirty="0"/>
          </a:p>
          <a:p>
            <a:pPr marL="342900" indent="-342900">
              <a:buAutoNum type="arabicPeriod"/>
            </a:pPr>
            <a:r>
              <a:rPr lang="en-GB" sz="3200" dirty="0"/>
              <a:t>Yet this messianic hope seems as far off as ever in today’s world.</a:t>
            </a:r>
          </a:p>
          <a:p>
            <a:endParaRPr lang="en-GB" sz="3200" dirty="0"/>
          </a:p>
          <a:p>
            <a:r>
              <a:rPr lang="en-GB" sz="3200" dirty="0"/>
              <a:t>3. Is this an indication of the irrelevance of Christianity?</a:t>
            </a:r>
          </a:p>
          <a:p>
            <a:endParaRPr lang="en-GB" sz="3200" dirty="0"/>
          </a:p>
          <a:p>
            <a:r>
              <a:rPr lang="en-GB" sz="3200" dirty="0"/>
              <a:t>4. Is this merely a spiritual concept, divorced from the reality of the	present world?</a:t>
            </a:r>
          </a:p>
          <a:p>
            <a:endParaRPr lang="en-GB" sz="3200" dirty="0"/>
          </a:p>
        </p:txBody>
      </p:sp>
    </p:spTree>
    <p:extLst>
      <p:ext uri="{BB962C8B-B14F-4D97-AF65-F5344CB8AC3E}">
        <p14:creationId xmlns:p14="http://schemas.microsoft.com/office/powerpoint/2010/main" val="754087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7D08-10C1-459D-B533-B1402A1AC793}"/>
              </a:ext>
            </a:extLst>
          </p:cNvPr>
          <p:cNvSpPr>
            <a:spLocks noGrp="1"/>
          </p:cNvSpPr>
          <p:nvPr>
            <p:ph type="title"/>
          </p:nvPr>
        </p:nvSpPr>
        <p:spPr/>
        <p:txBody>
          <a:bodyPr>
            <a:normAutofit/>
          </a:bodyPr>
          <a:lstStyle/>
          <a:p>
            <a:pPr algn="ctr"/>
            <a:r>
              <a:rPr lang="en-GB" sz="6000" b="1" u="sng" dirty="0"/>
              <a:t>Different millennial ideas</a:t>
            </a:r>
          </a:p>
        </p:txBody>
      </p:sp>
      <p:sp>
        <p:nvSpPr>
          <p:cNvPr id="3" name="TextBox 2">
            <a:extLst>
              <a:ext uri="{FF2B5EF4-FFF2-40B4-BE49-F238E27FC236}">
                <a16:creationId xmlns:a16="http://schemas.microsoft.com/office/drawing/2014/main" id="{AA22E80E-6A2C-44BE-A80D-8F71A96650A7}"/>
              </a:ext>
            </a:extLst>
          </p:cNvPr>
          <p:cNvSpPr txBox="1"/>
          <p:nvPr/>
        </p:nvSpPr>
        <p:spPr>
          <a:xfrm>
            <a:off x="350875" y="1690688"/>
            <a:ext cx="11481390" cy="4832092"/>
          </a:xfrm>
          <a:prstGeom prst="rect">
            <a:avLst/>
          </a:prstGeom>
          <a:noFill/>
        </p:spPr>
        <p:txBody>
          <a:bodyPr wrap="square" rtlCol="0">
            <a:spAutoFit/>
          </a:bodyPr>
          <a:lstStyle/>
          <a:p>
            <a:r>
              <a:rPr lang="en-GB" sz="2800" dirty="0"/>
              <a:t>Post-millennial. Through revival and outpourings of the Holy Spirit Christianity will conquer the world, and then will hand world government over to Jesus at His coming.</a:t>
            </a:r>
          </a:p>
          <a:p>
            <a:endParaRPr lang="en-GB" sz="2800" dirty="0"/>
          </a:p>
          <a:p>
            <a:r>
              <a:rPr lang="en-GB" sz="2800" dirty="0"/>
              <a:t>Amillennial. Generally dismissing the idea of Jesus as king of the world in any physical and political way; his kingship in this age is spiritual, operating through Christian influence in all areas of human society and endeavour. Rather, he will be king over His creation in the future eternal realms.</a:t>
            </a:r>
          </a:p>
          <a:p>
            <a:endParaRPr lang="en-GB" sz="2800" dirty="0"/>
          </a:p>
          <a:p>
            <a:r>
              <a:rPr lang="en-GB" sz="2800" dirty="0"/>
              <a:t>Pre-millennial. This is based on a literal and full understanding of the whole scripture, especially unfulfilled prophecy.</a:t>
            </a:r>
          </a:p>
        </p:txBody>
      </p:sp>
    </p:spTree>
    <p:extLst>
      <p:ext uri="{BB962C8B-B14F-4D97-AF65-F5344CB8AC3E}">
        <p14:creationId xmlns:p14="http://schemas.microsoft.com/office/powerpoint/2010/main" val="68908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06A-E37E-4A66-9005-22D90544C4A7}"/>
              </a:ext>
            </a:extLst>
          </p:cNvPr>
          <p:cNvSpPr>
            <a:spLocks noGrp="1"/>
          </p:cNvSpPr>
          <p:nvPr>
            <p:ph type="title"/>
          </p:nvPr>
        </p:nvSpPr>
        <p:spPr>
          <a:xfrm>
            <a:off x="988828" y="1"/>
            <a:ext cx="10364971" cy="1127050"/>
          </a:xfrm>
        </p:spPr>
        <p:txBody>
          <a:bodyPr>
            <a:normAutofit/>
          </a:bodyPr>
          <a:lstStyle/>
          <a:p>
            <a:pPr algn="ctr"/>
            <a:r>
              <a:rPr lang="en-GB" sz="4800" b="1" u="sng" dirty="0"/>
              <a:t>Premillennial principles of the Kingdom</a:t>
            </a:r>
          </a:p>
        </p:txBody>
      </p:sp>
      <p:sp>
        <p:nvSpPr>
          <p:cNvPr id="3" name="TextBox 2">
            <a:extLst>
              <a:ext uri="{FF2B5EF4-FFF2-40B4-BE49-F238E27FC236}">
                <a16:creationId xmlns:a16="http://schemas.microsoft.com/office/drawing/2014/main" id="{468ED979-9EB7-4283-BC51-25CEFF78ECE9}"/>
              </a:ext>
            </a:extLst>
          </p:cNvPr>
          <p:cNvSpPr txBox="1"/>
          <p:nvPr/>
        </p:nvSpPr>
        <p:spPr>
          <a:xfrm>
            <a:off x="85060" y="1127051"/>
            <a:ext cx="12106939" cy="5693866"/>
          </a:xfrm>
          <a:prstGeom prst="rect">
            <a:avLst/>
          </a:prstGeom>
          <a:noFill/>
        </p:spPr>
        <p:txBody>
          <a:bodyPr wrap="square" rtlCol="0">
            <a:spAutoFit/>
          </a:bodyPr>
          <a:lstStyle/>
          <a:p>
            <a:pPr marL="342900" indent="-342900">
              <a:buAutoNum type="arabicPeriod"/>
            </a:pPr>
            <a:r>
              <a:rPr lang="en-GB" sz="2800" dirty="0"/>
              <a:t>In the Church age the Kingdom of God is spiritual, in the lives of all true Christians – Luke 17 v 20 – 21. The Church age is the time of the preparation of the King’s bride.</a:t>
            </a:r>
          </a:p>
          <a:p>
            <a:pPr marL="342900" indent="-342900">
              <a:buAutoNum type="arabicPeriod"/>
            </a:pPr>
            <a:endParaRPr lang="en-GB" sz="2800" dirty="0"/>
          </a:p>
          <a:p>
            <a:pPr marL="342900" indent="-342900">
              <a:buAutoNum type="arabicPeriod"/>
            </a:pPr>
            <a:r>
              <a:rPr lang="en-GB" sz="2800" dirty="0"/>
              <a:t>The dispensational view of history shows there is another age still to come, the Kingdom age – Luke 24 v 25 – 27 &amp; Acts 1 v 6 – 7.</a:t>
            </a:r>
          </a:p>
          <a:p>
            <a:pPr marL="342900" indent="-342900">
              <a:buAutoNum type="arabicPeriod"/>
            </a:pPr>
            <a:endParaRPr lang="en-GB" sz="2800" dirty="0"/>
          </a:p>
          <a:p>
            <a:pPr marL="342900" indent="-342900">
              <a:buAutoNum type="arabicPeriod"/>
            </a:pPr>
            <a:r>
              <a:rPr lang="en-GB" sz="2800" dirty="0"/>
              <a:t>The Kingdom age is firmly centred around God’s covenant with Israel – Isaiah 9 v 6 – 7. The church is </a:t>
            </a:r>
            <a:r>
              <a:rPr lang="en-GB" sz="2800" u="sng" dirty="0"/>
              <a:t>not</a:t>
            </a:r>
            <a:r>
              <a:rPr lang="en-GB" sz="2800" dirty="0"/>
              <a:t> the “new Israel” – God </a:t>
            </a:r>
            <a:r>
              <a:rPr lang="en-GB" sz="2800" u="sng" dirty="0"/>
              <a:t>is</a:t>
            </a:r>
            <a:r>
              <a:rPr lang="en-GB" sz="2800" dirty="0"/>
              <a:t> faithful to all His promises!!</a:t>
            </a:r>
          </a:p>
          <a:p>
            <a:pPr marL="342900" indent="-342900">
              <a:buAutoNum type="arabicPeriod"/>
            </a:pPr>
            <a:endParaRPr lang="en-GB" sz="2800" dirty="0"/>
          </a:p>
          <a:p>
            <a:pPr marL="342900" indent="-342900">
              <a:buAutoNum type="arabicPeriod"/>
            </a:pPr>
            <a:r>
              <a:rPr lang="en-GB" sz="2800" dirty="0"/>
              <a:t>Recent history shows an amazing preparation for the change of era, and we await the preliminary steps – the Rapture, the Tribulation, the glorious return of Jesus.</a:t>
            </a:r>
          </a:p>
        </p:txBody>
      </p:sp>
    </p:spTree>
    <p:extLst>
      <p:ext uri="{BB962C8B-B14F-4D97-AF65-F5344CB8AC3E}">
        <p14:creationId xmlns:p14="http://schemas.microsoft.com/office/powerpoint/2010/main" val="426383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739E-33A9-435A-8E1D-FCDD5EAA89F6}"/>
              </a:ext>
            </a:extLst>
          </p:cNvPr>
          <p:cNvSpPr>
            <a:spLocks noGrp="1"/>
          </p:cNvSpPr>
          <p:nvPr>
            <p:ph type="title"/>
          </p:nvPr>
        </p:nvSpPr>
        <p:spPr/>
        <p:txBody>
          <a:bodyPr>
            <a:noAutofit/>
          </a:bodyPr>
          <a:lstStyle/>
          <a:p>
            <a:pPr algn="ctr"/>
            <a:r>
              <a:rPr lang="en-GB" sz="6000" b="1" u="sng" dirty="0"/>
              <a:t>Biblical prophecies about the Lord’s reign</a:t>
            </a:r>
          </a:p>
        </p:txBody>
      </p:sp>
      <p:sp>
        <p:nvSpPr>
          <p:cNvPr id="3" name="TextBox 2">
            <a:extLst>
              <a:ext uri="{FF2B5EF4-FFF2-40B4-BE49-F238E27FC236}">
                <a16:creationId xmlns:a16="http://schemas.microsoft.com/office/drawing/2014/main" id="{B47C0F3C-D1EF-45D3-8E0C-F110411775E2}"/>
              </a:ext>
            </a:extLst>
          </p:cNvPr>
          <p:cNvSpPr txBox="1"/>
          <p:nvPr/>
        </p:nvSpPr>
        <p:spPr>
          <a:xfrm>
            <a:off x="0" y="2222205"/>
            <a:ext cx="12192000" cy="4401205"/>
          </a:xfrm>
          <a:prstGeom prst="rect">
            <a:avLst/>
          </a:prstGeom>
          <a:noFill/>
        </p:spPr>
        <p:txBody>
          <a:bodyPr wrap="square" rtlCol="0">
            <a:spAutoFit/>
          </a:bodyPr>
          <a:lstStyle/>
          <a:p>
            <a:pPr marL="342900" indent="-342900">
              <a:buAutoNum type="arabicPeriod"/>
            </a:pPr>
            <a:r>
              <a:rPr lang="en-GB" sz="2800" dirty="0"/>
              <a:t>The King’s arrival will be visible to all – Matthew 24 v 30, Philippians 2 v 10 – 11.</a:t>
            </a:r>
          </a:p>
          <a:p>
            <a:pPr marL="342900" indent="-342900">
              <a:buAutoNum type="arabicPeriod"/>
            </a:pPr>
            <a:endParaRPr lang="en-GB" sz="2800" dirty="0"/>
          </a:p>
          <a:p>
            <a:pPr marL="342900" indent="-342900">
              <a:buAutoNum type="arabicPeriod"/>
            </a:pPr>
            <a:r>
              <a:rPr lang="en-GB" sz="2800" dirty="0"/>
              <a:t>A time of Earth’s cleansing – Daniel 12 v 11 – 12, Zechariah 14 v 6 – 7, Revelation 19 v 17 – 21.</a:t>
            </a:r>
          </a:p>
          <a:p>
            <a:pPr marL="342900" indent="-342900">
              <a:buAutoNum type="arabicPeriod"/>
            </a:pPr>
            <a:endParaRPr lang="en-GB" sz="2800" dirty="0"/>
          </a:p>
          <a:p>
            <a:pPr marL="342900" indent="-342900">
              <a:buAutoNum type="arabicPeriod"/>
            </a:pPr>
            <a:r>
              <a:rPr lang="en-GB" sz="2800" dirty="0"/>
              <a:t>Israel will have her King at last – Psalm 72.</a:t>
            </a:r>
          </a:p>
          <a:p>
            <a:pPr marL="342900" indent="-342900">
              <a:buAutoNum type="arabicPeriod"/>
            </a:pPr>
            <a:endParaRPr lang="en-GB" sz="2800" dirty="0"/>
          </a:p>
          <a:p>
            <a:pPr marL="342900" indent="-342900">
              <a:buAutoNum type="arabicPeriod"/>
            </a:pPr>
            <a:r>
              <a:rPr lang="en-GB" sz="2800" dirty="0"/>
              <a:t>Universal political harmony – Isaiah 2 v 1 – 4.</a:t>
            </a:r>
          </a:p>
          <a:p>
            <a:pPr marL="342900" indent="-342900">
              <a:buAutoNum type="arabicPeriod"/>
            </a:pPr>
            <a:endParaRPr lang="en-GB" sz="2800" dirty="0"/>
          </a:p>
          <a:p>
            <a:pPr marL="342900" indent="-342900">
              <a:buAutoNum type="arabicPeriod"/>
            </a:pPr>
            <a:r>
              <a:rPr lang="en-GB" sz="2800" dirty="0"/>
              <a:t>Universal economic harmony – Isaiah 11 v 1 – 5.</a:t>
            </a:r>
          </a:p>
        </p:txBody>
      </p:sp>
    </p:spTree>
    <p:extLst>
      <p:ext uri="{BB962C8B-B14F-4D97-AF65-F5344CB8AC3E}">
        <p14:creationId xmlns:p14="http://schemas.microsoft.com/office/powerpoint/2010/main" val="211609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CA37E8-9253-44F9-B8D1-D522426AF54B}"/>
              </a:ext>
            </a:extLst>
          </p:cNvPr>
          <p:cNvSpPr txBox="1"/>
          <p:nvPr/>
        </p:nvSpPr>
        <p:spPr>
          <a:xfrm>
            <a:off x="0" y="372141"/>
            <a:ext cx="12191999" cy="6749266"/>
          </a:xfrm>
          <a:prstGeom prst="rect">
            <a:avLst/>
          </a:prstGeom>
          <a:noFill/>
        </p:spPr>
        <p:txBody>
          <a:bodyPr wrap="square" rtlCol="0">
            <a:spAutoFit/>
          </a:bodyPr>
          <a:lstStyle/>
          <a:p>
            <a:r>
              <a:rPr lang="en-GB" sz="3200" dirty="0"/>
              <a:t>6. Universal environmental harmony – Isaiah 11 v 6 – 9, Romans 8 v 19 – 	22.</a:t>
            </a:r>
          </a:p>
          <a:p>
            <a:endParaRPr lang="en-GB" sz="3200" dirty="0"/>
          </a:p>
          <a:p>
            <a:r>
              <a:rPr lang="en-GB" sz="3200" dirty="0"/>
              <a:t>7. Long lifespans for humans – Isaiah 65 v 17 – 25.</a:t>
            </a:r>
          </a:p>
          <a:p>
            <a:endParaRPr lang="en-GB" sz="3200" dirty="0"/>
          </a:p>
          <a:p>
            <a:r>
              <a:rPr lang="en-GB" sz="3200" dirty="0"/>
              <a:t>8. Universal spiritual harmony – Zechariah 14 v 9, Philippians 2 v 9 – 11.</a:t>
            </a:r>
          </a:p>
          <a:p>
            <a:endParaRPr lang="en-GB" sz="3200" dirty="0"/>
          </a:p>
          <a:p>
            <a:r>
              <a:rPr lang="en-GB" sz="3200" dirty="0"/>
              <a:t>9. An end to imperialism, which originated in Babylon – Daniel 2 v 36 – 	45, Revelation 18.</a:t>
            </a:r>
          </a:p>
          <a:p>
            <a:endParaRPr lang="en-GB" sz="3200" dirty="0"/>
          </a:p>
          <a:p>
            <a:r>
              <a:rPr lang="en-GB" sz="3200" dirty="0"/>
              <a:t>10. A much better and happier society worldwide for 1000 years until 	the end of time – Revelation 20 v 1 – 3, 21 v 1 &amp; 5 (new is </a:t>
            </a:r>
            <a:r>
              <a:rPr lang="en-GB" sz="3200" dirty="0" err="1"/>
              <a:t>kainos</a:t>
            </a:r>
            <a:r>
              <a:rPr lang="en-GB" sz="3200" dirty="0"/>
              <a:t>, 	renewed, not </a:t>
            </a:r>
            <a:r>
              <a:rPr lang="en-GB" sz="3200" dirty="0" err="1"/>
              <a:t>neos</a:t>
            </a:r>
            <a:r>
              <a:rPr lang="en-GB" sz="3200" dirty="0"/>
              <a:t>, brand-new). </a:t>
            </a:r>
          </a:p>
        </p:txBody>
      </p:sp>
    </p:spTree>
    <p:extLst>
      <p:ext uri="{BB962C8B-B14F-4D97-AF65-F5344CB8AC3E}">
        <p14:creationId xmlns:p14="http://schemas.microsoft.com/office/powerpoint/2010/main" val="44767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4CD3-99F6-4757-8256-42187A6D45E8}"/>
              </a:ext>
            </a:extLst>
          </p:cNvPr>
          <p:cNvSpPr>
            <a:spLocks noGrp="1"/>
          </p:cNvSpPr>
          <p:nvPr>
            <p:ph type="title"/>
          </p:nvPr>
        </p:nvSpPr>
        <p:spPr/>
        <p:txBody>
          <a:bodyPr>
            <a:normAutofit/>
          </a:bodyPr>
          <a:lstStyle/>
          <a:p>
            <a:pPr algn="ctr"/>
            <a:r>
              <a:rPr lang="en-GB" sz="6000" b="1" u="sng" dirty="0"/>
              <a:t>What about us?</a:t>
            </a:r>
          </a:p>
        </p:txBody>
      </p:sp>
      <p:sp>
        <p:nvSpPr>
          <p:cNvPr id="3" name="TextBox 2">
            <a:extLst>
              <a:ext uri="{FF2B5EF4-FFF2-40B4-BE49-F238E27FC236}">
                <a16:creationId xmlns:a16="http://schemas.microsoft.com/office/drawing/2014/main" id="{90F7034C-D259-4AAE-B54D-C821B2E349FD}"/>
              </a:ext>
            </a:extLst>
          </p:cNvPr>
          <p:cNvSpPr txBox="1"/>
          <p:nvPr/>
        </p:nvSpPr>
        <p:spPr>
          <a:xfrm>
            <a:off x="159488" y="2456121"/>
            <a:ext cx="11844670" cy="3785652"/>
          </a:xfrm>
          <a:prstGeom prst="rect">
            <a:avLst/>
          </a:prstGeom>
          <a:noFill/>
        </p:spPr>
        <p:txBody>
          <a:bodyPr wrap="square" rtlCol="0">
            <a:spAutoFit/>
          </a:bodyPr>
          <a:lstStyle/>
          <a:p>
            <a:r>
              <a:rPr lang="en-GB" sz="4000" dirty="0"/>
              <a:t>Throughout the Kingdom age, as the Bride of Jesus we will be in our eternal, resurrected and glorified bodies. Although the best will be still to come in the eternal realms (Revelation 21 &amp; 22), we will share in the joy of the blessedness of the Kingdom age, the transformation of the planet we love – 1 Corinthians 2 v 9. </a:t>
            </a:r>
          </a:p>
        </p:txBody>
      </p:sp>
    </p:spTree>
    <p:extLst>
      <p:ext uri="{BB962C8B-B14F-4D97-AF65-F5344CB8AC3E}">
        <p14:creationId xmlns:p14="http://schemas.microsoft.com/office/powerpoint/2010/main" val="205679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E8F-7EFE-4C8E-A629-69630A7C62C5}"/>
              </a:ext>
            </a:extLst>
          </p:cNvPr>
          <p:cNvSpPr>
            <a:spLocks noGrp="1"/>
          </p:cNvSpPr>
          <p:nvPr>
            <p:ph type="title"/>
          </p:nvPr>
        </p:nvSpPr>
        <p:spPr>
          <a:xfrm>
            <a:off x="838200" y="226503"/>
            <a:ext cx="10515600" cy="1023457"/>
          </a:xfrm>
        </p:spPr>
        <p:txBody>
          <a:bodyPr>
            <a:normAutofit/>
          </a:bodyPr>
          <a:lstStyle/>
          <a:p>
            <a:pPr algn="ctr"/>
            <a:r>
              <a:rPr lang="en-GB" sz="5400" b="1" u="sng" dirty="0"/>
              <a:t>The early Jewish believers</a:t>
            </a:r>
          </a:p>
        </p:txBody>
      </p:sp>
      <p:sp>
        <p:nvSpPr>
          <p:cNvPr id="3" name="TextBox 2">
            <a:extLst>
              <a:ext uri="{FF2B5EF4-FFF2-40B4-BE49-F238E27FC236}">
                <a16:creationId xmlns:a16="http://schemas.microsoft.com/office/drawing/2014/main" id="{77E52987-264A-4000-A489-8D4DAE9944F7}"/>
              </a:ext>
            </a:extLst>
          </p:cNvPr>
          <p:cNvSpPr txBox="1"/>
          <p:nvPr/>
        </p:nvSpPr>
        <p:spPr>
          <a:xfrm>
            <a:off x="352338" y="1551963"/>
            <a:ext cx="11551639" cy="4524315"/>
          </a:xfrm>
          <a:prstGeom prst="rect">
            <a:avLst/>
          </a:prstGeom>
          <a:noFill/>
        </p:spPr>
        <p:txBody>
          <a:bodyPr wrap="square" rtlCol="0">
            <a:spAutoFit/>
          </a:bodyPr>
          <a:lstStyle/>
          <a:p>
            <a:r>
              <a:rPr lang="en-GB" sz="4800" dirty="0"/>
              <a:t>They had to be satisfied that Jesus fulfilled all the prophetic criteria pertaining to the Messiah. </a:t>
            </a:r>
          </a:p>
          <a:p>
            <a:r>
              <a:rPr lang="en-GB" sz="4800" dirty="0"/>
              <a:t>Once satisfied, they argued that Jesus was indeed the Christ, and took the third element of His title as their own - Acts 11 v 26.</a:t>
            </a:r>
          </a:p>
        </p:txBody>
      </p:sp>
    </p:spTree>
    <p:extLst>
      <p:ext uri="{BB962C8B-B14F-4D97-AF65-F5344CB8AC3E}">
        <p14:creationId xmlns:p14="http://schemas.microsoft.com/office/powerpoint/2010/main" val="68288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A41F-8D90-47EE-9639-134FE7F79091}"/>
              </a:ext>
            </a:extLst>
          </p:cNvPr>
          <p:cNvSpPr>
            <a:spLocks noGrp="1"/>
          </p:cNvSpPr>
          <p:nvPr>
            <p:ph type="title"/>
          </p:nvPr>
        </p:nvSpPr>
        <p:spPr/>
        <p:txBody>
          <a:bodyPr>
            <a:normAutofit/>
          </a:bodyPr>
          <a:lstStyle/>
          <a:p>
            <a:pPr algn="ctr"/>
            <a:r>
              <a:rPr lang="en-GB" sz="5400" b="1" u="sng" dirty="0"/>
              <a:t>The Christian era</a:t>
            </a:r>
          </a:p>
        </p:txBody>
      </p:sp>
      <p:sp>
        <p:nvSpPr>
          <p:cNvPr id="3" name="TextBox 2">
            <a:extLst>
              <a:ext uri="{FF2B5EF4-FFF2-40B4-BE49-F238E27FC236}">
                <a16:creationId xmlns:a16="http://schemas.microsoft.com/office/drawing/2014/main" id="{4CDEB402-A107-40D0-AEC8-9134595A53A1}"/>
              </a:ext>
            </a:extLst>
          </p:cNvPr>
          <p:cNvSpPr txBox="1"/>
          <p:nvPr/>
        </p:nvSpPr>
        <p:spPr>
          <a:xfrm>
            <a:off x="218115" y="1921079"/>
            <a:ext cx="11711030" cy="3785652"/>
          </a:xfrm>
          <a:prstGeom prst="rect">
            <a:avLst/>
          </a:prstGeom>
          <a:noFill/>
        </p:spPr>
        <p:txBody>
          <a:bodyPr wrap="square" rtlCol="0">
            <a:spAutoFit/>
          </a:bodyPr>
          <a:lstStyle/>
          <a:p>
            <a:r>
              <a:rPr lang="en-GB" sz="4800" dirty="0"/>
              <a:t>From then, followers of Jesus have taken the third element of His title as their label, thus regarding themselves as a messianic people. </a:t>
            </a:r>
            <a:r>
              <a:rPr lang="en-GB" sz="4800"/>
              <a:t>They see </a:t>
            </a:r>
            <a:r>
              <a:rPr lang="en-GB" sz="4800" dirty="0"/>
              <a:t>Jesus as the </a:t>
            </a:r>
            <a:r>
              <a:rPr lang="en-GB" sz="4800"/>
              <a:t>only Messiah, </a:t>
            </a:r>
            <a:r>
              <a:rPr lang="en-GB" sz="4800" dirty="0"/>
              <a:t>and their world view is emphatically messianic.</a:t>
            </a:r>
          </a:p>
        </p:txBody>
      </p:sp>
    </p:spTree>
    <p:extLst>
      <p:ext uri="{BB962C8B-B14F-4D97-AF65-F5344CB8AC3E}">
        <p14:creationId xmlns:p14="http://schemas.microsoft.com/office/powerpoint/2010/main" val="74294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AB38-9E75-46FD-A332-1421CA134E4E}"/>
              </a:ext>
            </a:extLst>
          </p:cNvPr>
          <p:cNvSpPr>
            <a:spLocks noGrp="1"/>
          </p:cNvSpPr>
          <p:nvPr>
            <p:ph type="title"/>
          </p:nvPr>
        </p:nvSpPr>
        <p:spPr/>
        <p:txBody>
          <a:bodyPr>
            <a:normAutofit/>
          </a:bodyPr>
          <a:lstStyle/>
          <a:p>
            <a:pPr algn="ctr"/>
            <a:r>
              <a:rPr lang="en-GB" sz="5400" b="1" u="sng" dirty="0"/>
              <a:t>The true status of the Messiah</a:t>
            </a:r>
          </a:p>
        </p:txBody>
      </p:sp>
      <p:sp>
        <p:nvSpPr>
          <p:cNvPr id="3" name="TextBox 2">
            <a:extLst>
              <a:ext uri="{FF2B5EF4-FFF2-40B4-BE49-F238E27FC236}">
                <a16:creationId xmlns:a16="http://schemas.microsoft.com/office/drawing/2014/main" id="{DFB052AA-F3A8-4298-A784-3B8A963879BB}"/>
              </a:ext>
            </a:extLst>
          </p:cNvPr>
          <p:cNvSpPr txBox="1"/>
          <p:nvPr/>
        </p:nvSpPr>
        <p:spPr>
          <a:xfrm>
            <a:off x="0" y="2147582"/>
            <a:ext cx="12192000" cy="3785652"/>
          </a:xfrm>
          <a:prstGeom prst="rect">
            <a:avLst/>
          </a:prstGeom>
          <a:noFill/>
        </p:spPr>
        <p:txBody>
          <a:bodyPr wrap="square" rtlCol="0">
            <a:spAutoFit/>
          </a:bodyPr>
          <a:lstStyle/>
          <a:p>
            <a:r>
              <a:rPr lang="en-US" sz="4800" dirty="0"/>
              <a:t>Isaiah 9 v 6: “For to us a child is born, to us a son is given, and the government will be on his shoulders. And he will be called Wonderful Counsellor, Mighty God, Everlasting Father, Prince of Peace.”</a:t>
            </a:r>
            <a:endParaRPr lang="en-GB" sz="4800" dirty="0"/>
          </a:p>
        </p:txBody>
      </p:sp>
    </p:spTree>
    <p:extLst>
      <p:ext uri="{BB962C8B-B14F-4D97-AF65-F5344CB8AC3E}">
        <p14:creationId xmlns:p14="http://schemas.microsoft.com/office/powerpoint/2010/main" val="355040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AEC4-B10C-46AE-B2AB-B3C56BF5D898}"/>
              </a:ext>
            </a:extLst>
          </p:cNvPr>
          <p:cNvSpPr>
            <a:spLocks noGrp="1"/>
          </p:cNvSpPr>
          <p:nvPr>
            <p:ph type="title"/>
          </p:nvPr>
        </p:nvSpPr>
        <p:spPr>
          <a:xfrm>
            <a:off x="838200" y="1"/>
            <a:ext cx="10515600" cy="1249959"/>
          </a:xfrm>
        </p:spPr>
        <p:txBody>
          <a:bodyPr>
            <a:normAutofit/>
          </a:bodyPr>
          <a:lstStyle/>
          <a:p>
            <a:pPr algn="ctr"/>
            <a:r>
              <a:rPr lang="en-GB" sz="5400" b="1" u="sng" dirty="0"/>
              <a:t>The timing of Messiah’s coming</a:t>
            </a:r>
          </a:p>
        </p:txBody>
      </p:sp>
      <p:sp>
        <p:nvSpPr>
          <p:cNvPr id="3" name="TextBox 2">
            <a:extLst>
              <a:ext uri="{FF2B5EF4-FFF2-40B4-BE49-F238E27FC236}">
                <a16:creationId xmlns:a16="http://schemas.microsoft.com/office/drawing/2014/main" id="{0ACC6F55-A906-4754-A120-636B479AF58F}"/>
              </a:ext>
            </a:extLst>
          </p:cNvPr>
          <p:cNvSpPr txBox="1"/>
          <p:nvPr/>
        </p:nvSpPr>
        <p:spPr>
          <a:xfrm>
            <a:off x="234892" y="1249960"/>
            <a:ext cx="11643919" cy="6001643"/>
          </a:xfrm>
          <a:prstGeom prst="rect">
            <a:avLst/>
          </a:prstGeom>
          <a:noFill/>
        </p:spPr>
        <p:txBody>
          <a:bodyPr wrap="square" rtlCol="0">
            <a:spAutoFit/>
          </a:bodyPr>
          <a:lstStyle/>
          <a:p>
            <a:r>
              <a:rPr lang="en-GB" sz="3200" dirty="0"/>
              <a:t>Daniel 9 v 20 – 27:</a:t>
            </a:r>
          </a:p>
          <a:p>
            <a:endParaRPr lang="en-GB" sz="3200" dirty="0"/>
          </a:p>
          <a:p>
            <a:r>
              <a:rPr lang="en-GB" sz="3200" dirty="0"/>
              <a:t>1. Total time for Israel and Jerusalem before the coming of the King and His righteousness – 70 x 7 (weeks of years) = 490 years.</a:t>
            </a:r>
          </a:p>
          <a:p>
            <a:endParaRPr lang="en-GB" sz="3200" dirty="0"/>
          </a:p>
          <a:p>
            <a:r>
              <a:rPr lang="en-GB" sz="3200" dirty="0"/>
              <a:t>2. From decree to rebuild Jerusalem (Nehemiah 2 v 1 – 9) = 7 x 7 (49 years) and 62 x 7 (434 years) – a total of 483 years, until the coming of the Anointed One.</a:t>
            </a:r>
          </a:p>
          <a:p>
            <a:pPr marL="342900" indent="-342900">
              <a:buAutoNum type="alphaLcParenR"/>
            </a:pPr>
            <a:endParaRPr lang="en-GB" sz="3200" dirty="0"/>
          </a:p>
          <a:p>
            <a:r>
              <a:rPr lang="en-GB" sz="3200" dirty="0"/>
              <a:t>3. After an indeterminate pause the final 7 years will commence with a Covenant.</a:t>
            </a:r>
          </a:p>
          <a:p>
            <a:r>
              <a:rPr lang="en-GB" sz="3200" dirty="0"/>
              <a:t> </a:t>
            </a:r>
          </a:p>
        </p:txBody>
      </p:sp>
    </p:spTree>
    <p:extLst>
      <p:ext uri="{BB962C8B-B14F-4D97-AF65-F5344CB8AC3E}">
        <p14:creationId xmlns:p14="http://schemas.microsoft.com/office/powerpoint/2010/main" val="356736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6412-1E51-48BF-898B-34550EAEC6E2}"/>
              </a:ext>
            </a:extLst>
          </p:cNvPr>
          <p:cNvSpPr>
            <a:spLocks noGrp="1"/>
          </p:cNvSpPr>
          <p:nvPr>
            <p:ph type="title"/>
          </p:nvPr>
        </p:nvSpPr>
        <p:spPr>
          <a:xfrm>
            <a:off x="838200" y="142614"/>
            <a:ext cx="10515600" cy="1065402"/>
          </a:xfrm>
        </p:spPr>
        <p:txBody>
          <a:bodyPr>
            <a:normAutofit/>
          </a:bodyPr>
          <a:lstStyle/>
          <a:p>
            <a:pPr algn="ctr"/>
            <a:r>
              <a:rPr lang="en-GB" sz="5400" b="1" u="sng" dirty="0"/>
              <a:t>Early confusion</a:t>
            </a:r>
          </a:p>
        </p:txBody>
      </p:sp>
      <p:sp>
        <p:nvSpPr>
          <p:cNvPr id="4" name="TextBox 3">
            <a:extLst>
              <a:ext uri="{FF2B5EF4-FFF2-40B4-BE49-F238E27FC236}">
                <a16:creationId xmlns:a16="http://schemas.microsoft.com/office/drawing/2014/main" id="{B88E9E18-DEA7-42F6-8886-02325A1D2E96}"/>
              </a:ext>
            </a:extLst>
          </p:cNvPr>
          <p:cNvSpPr txBox="1"/>
          <p:nvPr/>
        </p:nvSpPr>
        <p:spPr>
          <a:xfrm>
            <a:off x="478172" y="1124126"/>
            <a:ext cx="11375471" cy="5632311"/>
          </a:xfrm>
          <a:prstGeom prst="rect">
            <a:avLst/>
          </a:prstGeom>
          <a:noFill/>
        </p:spPr>
        <p:txBody>
          <a:bodyPr wrap="square" rtlCol="0">
            <a:spAutoFit/>
          </a:bodyPr>
          <a:lstStyle/>
          <a:p>
            <a:pPr marL="342900" indent="-342900">
              <a:buAutoNum type="arabicPeriod"/>
            </a:pPr>
            <a:r>
              <a:rPr lang="en-GB" sz="4000" dirty="0"/>
              <a:t> Several false alarms – Acts 5 v 34 – 37</a:t>
            </a:r>
          </a:p>
          <a:p>
            <a:endParaRPr lang="en-GB" sz="4000" dirty="0"/>
          </a:p>
          <a:p>
            <a:r>
              <a:rPr lang="en-GB" sz="4000" dirty="0"/>
              <a:t>2. The disciples commitment to the status of Jesus – Matthew 16 V 13 – 16</a:t>
            </a:r>
          </a:p>
          <a:p>
            <a:endParaRPr lang="en-GB" sz="4000" dirty="0"/>
          </a:p>
          <a:p>
            <a:r>
              <a:rPr lang="en-GB" sz="4000" dirty="0"/>
              <a:t>3. The Lord starts teaching about the Suffering Servant – Matthew 16 v 21</a:t>
            </a:r>
          </a:p>
          <a:p>
            <a:endParaRPr lang="en-GB" sz="4000" dirty="0"/>
          </a:p>
          <a:p>
            <a:r>
              <a:rPr lang="en-GB" sz="4000" dirty="0"/>
              <a:t>4. The disciples’ rejection – Matthew 16 v 22 - 23</a:t>
            </a:r>
          </a:p>
        </p:txBody>
      </p:sp>
    </p:spTree>
    <p:extLst>
      <p:ext uri="{BB962C8B-B14F-4D97-AF65-F5344CB8AC3E}">
        <p14:creationId xmlns:p14="http://schemas.microsoft.com/office/powerpoint/2010/main" val="57048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FF25-F6DF-4773-A256-EB57E9EF3EFF}"/>
              </a:ext>
            </a:extLst>
          </p:cNvPr>
          <p:cNvSpPr>
            <a:spLocks noGrp="1"/>
          </p:cNvSpPr>
          <p:nvPr>
            <p:ph type="title"/>
          </p:nvPr>
        </p:nvSpPr>
        <p:spPr/>
        <p:txBody>
          <a:bodyPr>
            <a:normAutofit/>
          </a:bodyPr>
          <a:lstStyle/>
          <a:p>
            <a:pPr algn="ctr"/>
            <a:r>
              <a:rPr lang="en-GB" sz="5400" b="1" u="sng" dirty="0"/>
              <a:t>The first glimmer of light</a:t>
            </a:r>
          </a:p>
        </p:txBody>
      </p:sp>
      <p:sp>
        <p:nvSpPr>
          <p:cNvPr id="3" name="TextBox 2">
            <a:extLst>
              <a:ext uri="{FF2B5EF4-FFF2-40B4-BE49-F238E27FC236}">
                <a16:creationId xmlns:a16="http://schemas.microsoft.com/office/drawing/2014/main" id="{9FD49206-9953-4800-A048-AD22603D76C6}"/>
              </a:ext>
            </a:extLst>
          </p:cNvPr>
          <p:cNvSpPr txBox="1"/>
          <p:nvPr/>
        </p:nvSpPr>
        <p:spPr>
          <a:xfrm>
            <a:off x="310393" y="1690689"/>
            <a:ext cx="11677475" cy="4524315"/>
          </a:xfrm>
          <a:prstGeom prst="rect">
            <a:avLst/>
          </a:prstGeom>
          <a:noFill/>
        </p:spPr>
        <p:txBody>
          <a:bodyPr wrap="square" rtlCol="0">
            <a:spAutoFit/>
          </a:bodyPr>
          <a:lstStyle/>
          <a:p>
            <a:pPr marL="342900" indent="-342900">
              <a:buAutoNum type="arabicPeriod"/>
            </a:pPr>
            <a:r>
              <a:rPr lang="en-GB" sz="4800" dirty="0"/>
              <a:t> The road to Emmaus - Luke 24 v 13 – 27</a:t>
            </a:r>
          </a:p>
          <a:p>
            <a:pPr marL="342900" indent="-342900">
              <a:buAutoNum type="arabicPeriod"/>
            </a:pPr>
            <a:endParaRPr lang="en-GB" sz="4800" dirty="0"/>
          </a:p>
          <a:p>
            <a:pPr marL="342900" indent="-342900">
              <a:buAutoNum type="arabicPeriod"/>
            </a:pPr>
            <a:r>
              <a:rPr lang="en-GB" sz="4800" dirty="0"/>
              <a:t> The Mount of Olives – Acts 1 v 6 – 8</a:t>
            </a:r>
          </a:p>
          <a:p>
            <a:pPr marL="342900" indent="-342900">
              <a:buAutoNum type="arabicPeriod"/>
            </a:pPr>
            <a:endParaRPr lang="en-GB" sz="4800" dirty="0"/>
          </a:p>
          <a:p>
            <a:pPr marL="342900" indent="-342900">
              <a:buAutoNum type="arabicPeriod"/>
            </a:pPr>
            <a:r>
              <a:rPr lang="en-GB" sz="4800" dirty="0"/>
              <a:t> The nature of the Gospel in this era – </a:t>
            </a:r>
            <a:r>
              <a:rPr lang="en-GB" sz="4800"/>
              <a:t>2 Corinthians 8 v 9 </a:t>
            </a:r>
            <a:endParaRPr lang="en-GB" sz="4800" dirty="0"/>
          </a:p>
        </p:txBody>
      </p:sp>
    </p:spTree>
    <p:extLst>
      <p:ext uri="{BB962C8B-B14F-4D97-AF65-F5344CB8AC3E}">
        <p14:creationId xmlns:p14="http://schemas.microsoft.com/office/powerpoint/2010/main" val="396380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D428-B1DD-4686-B299-80E185F42D51}"/>
              </a:ext>
            </a:extLst>
          </p:cNvPr>
          <p:cNvSpPr>
            <a:spLocks noGrp="1"/>
          </p:cNvSpPr>
          <p:nvPr>
            <p:ph type="title"/>
          </p:nvPr>
        </p:nvSpPr>
        <p:spPr>
          <a:xfrm>
            <a:off x="838200" y="1266738"/>
            <a:ext cx="10515600" cy="3305262"/>
          </a:xfrm>
        </p:spPr>
        <p:txBody>
          <a:bodyPr>
            <a:normAutofit/>
          </a:bodyPr>
          <a:lstStyle/>
          <a:p>
            <a:pPr algn="ctr"/>
            <a:r>
              <a:rPr lang="en-GB" sz="7200" b="1" u="sng" dirty="0"/>
              <a:t>The Suffering Servant - 2</a:t>
            </a:r>
          </a:p>
        </p:txBody>
      </p:sp>
    </p:spTree>
    <p:extLst>
      <p:ext uri="{BB962C8B-B14F-4D97-AF65-F5344CB8AC3E}">
        <p14:creationId xmlns:p14="http://schemas.microsoft.com/office/powerpoint/2010/main" val="3538705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1266</Words>
  <Application>Microsoft Office PowerPoint</Application>
  <PresentationFormat>Widescreen</PresentationFormat>
  <Paragraphs>120</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Office Theme</vt:lpstr>
      <vt:lpstr>Document</vt:lpstr>
      <vt:lpstr>The Suffering Servant - 1</vt:lpstr>
      <vt:lpstr>The Saviour’s Title</vt:lpstr>
      <vt:lpstr>The early Jewish believers</vt:lpstr>
      <vt:lpstr>The Christian era</vt:lpstr>
      <vt:lpstr>The true status of the Messiah</vt:lpstr>
      <vt:lpstr>The timing of Messiah’s coming</vt:lpstr>
      <vt:lpstr>Early confusion</vt:lpstr>
      <vt:lpstr>The first glimmer of light</vt:lpstr>
      <vt:lpstr>The Suffering Servant - 2</vt:lpstr>
      <vt:lpstr>The first glimmer of light</vt:lpstr>
      <vt:lpstr>Beginning at Moses</vt:lpstr>
      <vt:lpstr>All the prophets</vt:lpstr>
      <vt:lpstr>The writings</vt:lpstr>
      <vt:lpstr>Characteristics of the Servant</vt:lpstr>
      <vt:lpstr>PowerPoint Presentation</vt:lpstr>
      <vt:lpstr>PowerPoint Presentation</vt:lpstr>
      <vt:lpstr>The Suffering Servant - 3</vt:lpstr>
      <vt:lpstr>The road to Emmaus - Luke 24 v 25 – 26 </vt:lpstr>
      <vt:lpstr>Hebrews 12 v 2</vt:lpstr>
      <vt:lpstr>A world under the control of King Jesus?</vt:lpstr>
      <vt:lpstr>Different millennial ideas</vt:lpstr>
      <vt:lpstr>Premillennial principles of the Kingdom</vt:lpstr>
      <vt:lpstr>Biblical prophecies about the Lord’s reign</vt:lpstr>
      <vt:lpstr>PowerPoint Presentation</vt:lpstr>
      <vt:lpstr>What about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Suffering Servant</dc:title>
  <dc:creator>David Herring</dc:creator>
  <cp:lastModifiedBy>Friarn Chapel</cp:lastModifiedBy>
  <cp:revision>22</cp:revision>
  <dcterms:created xsi:type="dcterms:W3CDTF">2019-12-09T11:14:01Z</dcterms:created>
  <dcterms:modified xsi:type="dcterms:W3CDTF">2019-12-23T19:12:22Z</dcterms:modified>
</cp:coreProperties>
</file>