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5" r:id="rId3"/>
    <p:sldId id="276" r:id="rId4"/>
    <p:sldId id="278" r:id="rId5"/>
    <p:sldId id="256" r:id="rId6"/>
    <p:sldId id="257" r:id="rId7"/>
    <p:sldId id="258" r:id="rId8"/>
    <p:sldId id="259" r:id="rId9"/>
    <p:sldId id="260" r:id="rId10"/>
    <p:sldId id="261" r:id="rId11"/>
    <p:sldId id="262" r:id="rId12"/>
    <p:sldId id="263" r:id="rId13"/>
    <p:sldId id="264" r:id="rId14"/>
    <p:sldId id="265" r:id="rId15"/>
    <p:sldId id="266" r:id="rId16"/>
    <p:sldId id="267" r:id="rId17"/>
    <p:sldId id="277" r:id="rId18"/>
    <p:sldId id="268" r:id="rId19"/>
    <p:sldId id="269" r:id="rId20"/>
    <p:sldId id="270" r:id="rId21"/>
    <p:sldId id="271" r:id="rId22"/>
    <p:sldId id="272" r:id="rId23"/>
    <p:sldId id="27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168BB6A-CFAF-489E-AC3E-A1681011AEC0}" type="datetimeFigureOut">
              <a:rPr lang="en-GB" smtClean="0"/>
              <a:t>05/11/2018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576743-4B82-4631-AC2C-2E821E14723D}"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168BB6A-CFAF-489E-AC3E-A1681011AEC0}" type="datetimeFigureOut">
              <a:rPr lang="en-GB" smtClean="0"/>
              <a:t>05/11/2018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576743-4B82-4631-AC2C-2E821E14723D}"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168BB6A-CFAF-489E-AC3E-A1681011AEC0}" type="datetimeFigureOut">
              <a:rPr lang="en-GB" smtClean="0"/>
              <a:t>05/11/2018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576743-4B82-4631-AC2C-2E821E14723D}"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168BB6A-CFAF-489E-AC3E-A1681011AEC0}" type="datetimeFigureOut">
              <a:rPr lang="en-GB" smtClean="0"/>
              <a:t>05/11/2018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576743-4B82-4631-AC2C-2E821E14723D}"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68BB6A-CFAF-489E-AC3E-A1681011AEC0}" type="datetimeFigureOut">
              <a:rPr lang="en-GB" smtClean="0"/>
              <a:t>05/11/2018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576743-4B82-4631-AC2C-2E821E14723D}"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168BB6A-CFAF-489E-AC3E-A1681011AEC0}" type="datetimeFigureOut">
              <a:rPr lang="en-GB" smtClean="0"/>
              <a:t>05/11/2018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576743-4B82-4631-AC2C-2E821E14723D}"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168BB6A-CFAF-489E-AC3E-A1681011AEC0}" type="datetimeFigureOut">
              <a:rPr lang="en-GB" smtClean="0"/>
              <a:t>05/11/2018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5576743-4B82-4631-AC2C-2E821E14723D}"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168BB6A-CFAF-489E-AC3E-A1681011AEC0}" type="datetimeFigureOut">
              <a:rPr lang="en-GB" smtClean="0"/>
              <a:t>05/11/2018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5576743-4B82-4631-AC2C-2E821E14723D}"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8BB6A-CFAF-489E-AC3E-A1681011AEC0}" type="datetimeFigureOut">
              <a:rPr lang="en-GB" smtClean="0"/>
              <a:t>05/11/2018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5576743-4B82-4631-AC2C-2E821E14723D}"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68BB6A-CFAF-489E-AC3E-A1681011AEC0}" type="datetimeFigureOut">
              <a:rPr lang="en-GB" smtClean="0"/>
              <a:t>05/11/2018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576743-4B82-4631-AC2C-2E821E14723D}"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68BB6A-CFAF-489E-AC3E-A1681011AEC0}" type="datetimeFigureOut">
              <a:rPr lang="en-GB" smtClean="0"/>
              <a:t>05/11/2018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576743-4B82-4631-AC2C-2E821E14723D}"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68BB6A-CFAF-489E-AC3E-A1681011AEC0}" type="datetimeFigureOut">
              <a:rPr lang="en-GB" smtClean="0"/>
              <a:t>05/11/2018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576743-4B82-4631-AC2C-2E821E14723D}"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a:extLst>
              <a:ext uri="{FF2B5EF4-FFF2-40B4-BE49-F238E27FC236}">
                <a16:creationId xmlns:a16="http://schemas.microsoft.com/office/drawing/2014/main" id="{223CB874-8081-40D6-B73A-1D39AFBE750C}"/>
              </a:ext>
            </a:extLst>
          </p:cNvPr>
          <p:cNvGraphicFramePr>
            <a:graphicFrameLocks noChangeAspect="1"/>
          </p:cNvGraphicFramePr>
          <p:nvPr>
            <p:extLst>
              <p:ext uri="{D42A27DB-BD31-4B8C-83A1-F6EECF244321}">
                <p14:modId xmlns:p14="http://schemas.microsoft.com/office/powerpoint/2010/main" val="2825356144"/>
              </p:ext>
            </p:extLst>
          </p:nvPr>
        </p:nvGraphicFramePr>
        <p:xfrm>
          <a:off x="517525" y="1556792"/>
          <a:ext cx="8158163" cy="5301208"/>
        </p:xfrm>
        <a:graphic>
          <a:graphicData uri="http://schemas.openxmlformats.org/presentationml/2006/ole">
            <mc:AlternateContent xmlns:mc="http://schemas.openxmlformats.org/markup-compatibility/2006">
              <mc:Choice xmlns:v="urn:schemas-microsoft-com:vml" Requires="v">
                <p:oleObj spid="_x0000_s1031" name="Document" r:id="rId3" imgW="9849570" imgH="6646760" progId="Word.Document.12">
                  <p:embed/>
                </p:oleObj>
              </mc:Choice>
              <mc:Fallback>
                <p:oleObj name="Document" r:id="rId3" imgW="9849570" imgH="6646760" progId="Word.Document.12">
                  <p:embed/>
                  <p:pic>
                    <p:nvPicPr>
                      <p:cNvPr id="205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525" y="1556792"/>
                        <a:ext cx="8158163" cy="5301208"/>
                      </a:xfrm>
                      <a:prstGeom prst="rect">
                        <a:avLst/>
                      </a:prstGeom>
                      <a:noFill/>
                      <a:ln>
                        <a:noFill/>
                      </a:ln>
                      <a:effectLst/>
                    </p:spPr>
                  </p:pic>
                </p:oleObj>
              </mc:Fallback>
            </mc:AlternateContent>
          </a:graphicData>
        </a:graphic>
      </p:graphicFrame>
      <p:sp>
        <p:nvSpPr>
          <p:cNvPr id="5" name="TextBox 4">
            <a:extLst>
              <a:ext uri="{FF2B5EF4-FFF2-40B4-BE49-F238E27FC236}">
                <a16:creationId xmlns:a16="http://schemas.microsoft.com/office/drawing/2014/main" id="{48E2F5DF-9BAA-435F-AF81-CEA7BFFE7202}"/>
              </a:ext>
            </a:extLst>
          </p:cNvPr>
          <p:cNvSpPr txBox="1"/>
          <p:nvPr/>
        </p:nvSpPr>
        <p:spPr>
          <a:xfrm>
            <a:off x="0" y="100013"/>
            <a:ext cx="9144000" cy="1446550"/>
          </a:xfrm>
          <a:prstGeom prst="rect">
            <a:avLst/>
          </a:prstGeom>
          <a:noFill/>
        </p:spPr>
        <p:txBody>
          <a:bodyPr wrap="square" rtlCol="0">
            <a:spAutoFit/>
          </a:bodyPr>
          <a:lstStyle/>
          <a:p>
            <a:pPr algn="ctr"/>
            <a:r>
              <a:rPr lang="en-GB" sz="4400" b="1" u="sng" dirty="0"/>
              <a:t>THE LORD’S RETURN -</a:t>
            </a:r>
          </a:p>
          <a:p>
            <a:pPr algn="ctr"/>
            <a:r>
              <a:rPr lang="en-GB" sz="4400" b="1" u="sng" dirty="0"/>
              <a:t>Schools of thought</a:t>
            </a:r>
          </a:p>
        </p:txBody>
      </p:sp>
    </p:spTree>
    <p:extLst>
      <p:ext uri="{BB962C8B-B14F-4D97-AF65-F5344CB8AC3E}">
        <p14:creationId xmlns:p14="http://schemas.microsoft.com/office/powerpoint/2010/main" val="981046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712968" cy="5632311"/>
          </a:xfrm>
          <a:prstGeom prst="rect">
            <a:avLst/>
          </a:prstGeom>
          <a:noFill/>
        </p:spPr>
        <p:txBody>
          <a:bodyPr wrap="square" rtlCol="0">
            <a:spAutoFit/>
          </a:bodyPr>
          <a:lstStyle/>
          <a:p>
            <a:pPr algn="ctr"/>
            <a:r>
              <a:rPr lang="en-GB" sz="4000" dirty="0"/>
              <a:t>5. At some point the Church (Christ’s bride) will be “</a:t>
            </a:r>
            <a:r>
              <a:rPr lang="en-GB" sz="4000" dirty="0" err="1"/>
              <a:t>raptured</a:t>
            </a:r>
            <a:r>
              <a:rPr lang="en-GB" sz="4000" dirty="0"/>
              <a:t>” away for the wedding supper of the Lamb. 3 schools of thought:</a:t>
            </a:r>
          </a:p>
          <a:p>
            <a:pPr marL="342900" indent="-342900" algn="ctr">
              <a:buAutoNum type="alphaLcParenR"/>
            </a:pPr>
            <a:r>
              <a:rPr lang="en-GB" sz="4000" dirty="0" err="1"/>
              <a:t>Pretribulation</a:t>
            </a:r>
            <a:r>
              <a:rPr lang="en-GB" sz="4000" dirty="0"/>
              <a:t> rapture</a:t>
            </a:r>
          </a:p>
          <a:p>
            <a:pPr marL="342900" indent="-342900" algn="ctr">
              <a:buAutoNum type="alphaLcParenR"/>
            </a:pPr>
            <a:r>
              <a:rPr lang="en-GB" sz="4000" dirty="0" err="1"/>
              <a:t>Midtribulation</a:t>
            </a:r>
            <a:r>
              <a:rPr lang="en-GB" sz="4000" dirty="0"/>
              <a:t> rapture</a:t>
            </a:r>
          </a:p>
          <a:p>
            <a:pPr marL="342900" indent="-342900" algn="ctr">
              <a:buAutoNum type="alphaLcParenR"/>
            </a:pPr>
            <a:r>
              <a:rPr lang="en-GB" sz="4000" dirty="0"/>
              <a:t>Post tribulation rapture</a:t>
            </a:r>
          </a:p>
          <a:p>
            <a:pPr marL="342900" indent="-342900">
              <a:buAutoNum type="alphaLcParenR"/>
            </a:pPr>
            <a:endParaRPr lang="en-GB" sz="4000" dirty="0"/>
          </a:p>
          <a:p>
            <a:pPr marL="342900" indent="-342900" algn="ctr"/>
            <a:r>
              <a:rPr lang="en-GB" sz="3200" dirty="0"/>
              <a:t>1 Thessalonians 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764704"/>
            <a:ext cx="8784976" cy="4739759"/>
          </a:xfrm>
          <a:prstGeom prst="rect">
            <a:avLst/>
          </a:prstGeom>
          <a:noFill/>
        </p:spPr>
        <p:txBody>
          <a:bodyPr wrap="square" rtlCol="0">
            <a:spAutoFit/>
          </a:bodyPr>
          <a:lstStyle/>
          <a:p>
            <a:pPr algn="ctr"/>
            <a:r>
              <a:rPr lang="en-GB" sz="5400" dirty="0"/>
              <a:t>6. Having returned </a:t>
            </a:r>
            <a:r>
              <a:rPr lang="en-GB" sz="5400" u="sng" dirty="0"/>
              <a:t>for</a:t>
            </a:r>
            <a:r>
              <a:rPr lang="en-GB" sz="5400" dirty="0"/>
              <a:t> the Church (the Rapture) the Lord then returns </a:t>
            </a:r>
            <a:r>
              <a:rPr lang="en-GB" sz="5400" u="sng" dirty="0"/>
              <a:t>with</a:t>
            </a:r>
            <a:r>
              <a:rPr lang="en-GB" sz="5400" dirty="0"/>
              <a:t> the Church (the Second Coming).</a:t>
            </a:r>
          </a:p>
          <a:p>
            <a:endParaRPr lang="en-GB" sz="5400" dirty="0"/>
          </a:p>
          <a:p>
            <a:pPr algn="ctr"/>
            <a:r>
              <a:rPr lang="en-GB" sz="3200" dirty="0"/>
              <a:t>Revelation 19 and Zechariah 14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640960" cy="5570756"/>
          </a:xfrm>
          <a:prstGeom prst="rect">
            <a:avLst/>
          </a:prstGeom>
          <a:noFill/>
        </p:spPr>
        <p:txBody>
          <a:bodyPr wrap="square" rtlCol="0">
            <a:spAutoFit/>
          </a:bodyPr>
          <a:lstStyle/>
          <a:p>
            <a:pPr algn="ctr"/>
            <a:r>
              <a:rPr lang="en-GB" sz="5400" dirty="0"/>
              <a:t>7. After the millennial reign there is a final conflict with Satan followed by the Great White throne judgement and the eternal order.</a:t>
            </a:r>
          </a:p>
          <a:p>
            <a:endParaRPr lang="en-GB" sz="5400" dirty="0"/>
          </a:p>
          <a:p>
            <a:pPr algn="ctr"/>
            <a:r>
              <a:rPr lang="en-GB" sz="3200" dirty="0"/>
              <a:t>Revelation 20 v 7 to 22 v 21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196752"/>
            <a:ext cx="8784976" cy="1200329"/>
          </a:xfrm>
          <a:prstGeom prst="rect">
            <a:avLst/>
          </a:prstGeom>
          <a:noFill/>
        </p:spPr>
        <p:txBody>
          <a:bodyPr wrap="square" rtlCol="0">
            <a:spAutoFit/>
          </a:bodyPr>
          <a:lstStyle/>
          <a:p>
            <a:pPr algn="ctr"/>
            <a:r>
              <a:rPr lang="en-GB" sz="7200" b="1" u="sng" dirty="0"/>
              <a:t>AMILLENNIAL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6632"/>
            <a:ext cx="8964488" cy="6186309"/>
          </a:xfrm>
          <a:prstGeom prst="rect">
            <a:avLst/>
          </a:prstGeom>
          <a:noFill/>
        </p:spPr>
        <p:txBody>
          <a:bodyPr wrap="square" rtlCol="0">
            <a:spAutoFit/>
          </a:bodyPr>
          <a:lstStyle/>
          <a:p>
            <a:pPr algn="ctr"/>
            <a:r>
              <a:rPr lang="en-GB" sz="6600" dirty="0"/>
              <a:t>1. There will be no separate millennium, or golden age. Mention of 1000 years in Revelation is to be taken allegorically.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124744"/>
            <a:ext cx="8496944" cy="4708981"/>
          </a:xfrm>
          <a:prstGeom prst="rect">
            <a:avLst/>
          </a:prstGeom>
          <a:noFill/>
        </p:spPr>
        <p:txBody>
          <a:bodyPr wrap="square" rtlCol="0">
            <a:spAutoFit/>
          </a:bodyPr>
          <a:lstStyle/>
          <a:p>
            <a:pPr algn="ctr"/>
            <a:r>
              <a:rPr lang="en-GB" sz="6000" dirty="0"/>
              <a:t>2. The Church is the new Israel and the Old Testament nation of Israel has no further special place in God’s purposes.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692696"/>
            <a:ext cx="8640960" cy="5632311"/>
          </a:xfrm>
          <a:prstGeom prst="rect">
            <a:avLst/>
          </a:prstGeom>
          <a:noFill/>
        </p:spPr>
        <p:txBody>
          <a:bodyPr wrap="square" rtlCol="0">
            <a:spAutoFit/>
          </a:bodyPr>
          <a:lstStyle/>
          <a:p>
            <a:pPr algn="ctr"/>
            <a:r>
              <a:rPr lang="en-GB" sz="6000" dirty="0"/>
              <a:t>3. The Old Testament prophesies regarding the messiah refer to the church age. The promised blessings apply to the influence of the Church.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ABAC85-7DFD-46CE-A338-0B1FDBA4624A}"/>
              </a:ext>
            </a:extLst>
          </p:cNvPr>
          <p:cNvSpPr txBox="1"/>
          <p:nvPr/>
        </p:nvSpPr>
        <p:spPr>
          <a:xfrm>
            <a:off x="0" y="1340768"/>
            <a:ext cx="9036496" cy="2585323"/>
          </a:xfrm>
          <a:prstGeom prst="rect">
            <a:avLst/>
          </a:prstGeom>
          <a:noFill/>
        </p:spPr>
        <p:txBody>
          <a:bodyPr wrap="square" rtlCol="0">
            <a:spAutoFit/>
          </a:bodyPr>
          <a:lstStyle/>
          <a:p>
            <a:pPr algn="ctr"/>
            <a:r>
              <a:rPr lang="en-GB" sz="5400" dirty="0"/>
              <a:t>4. The church age is, in fact, the Kingdom age of Jesus. We are in the kingdom of Jesus now.</a:t>
            </a:r>
          </a:p>
        </p:txBody>
      </p:sp>
    </p:spTree>
    <p:extLst>
      <p:ext uri="{BB962C8B-B14F-4D97-AF65-F5344CB8AC3E}">
        <p14:creationId xmlns:p14="http://schemas.microsoft.com/office/powerpoint/2010/main" val="2162872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784976" cy="4708981"/>
          </a:xfrm>
          <a:prstGeom prst="rect">
            <a:avLst/>
          </a:prstGeom>
          <a:noFill/>
        </p:spPr>
        <p:txBody>
          <a:bodyPr wrap="square" rtlCol="0">
            <a:spAutoFit/>
          </a:bodyPr>
          <a:lstStyle/>
          <a:p>
            <a:pPr algn="ctr"/>
            <a:r>
              <a:rPr lang="en-GB" sz="6000" dirty="0"/>
              <a:t>5. There is only one further “coming” with one final time of judgement and the eternal order then takes place.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412776"/>
            <a:ext cx="8496944" cy="1200329"/>
          </a:xfrm>
          <a:prstGeom prst="rect">
            <a:avLst/>
          </a:prstGeom>
          <a:noFill/>
        </p:spPr>
        <p:txBody>
          <a:bodyPr wrap="square" rtlCol="0">
            <a:spAutoFit/>
          </a:bodyPr>
          <a:lstStyle/>
          <a:p>
            <a:pPr algn="ctr"/>
            <a:r>
              <a:rPr lang="en-GB" sz="7200" b="1" u="sng" dirty="0"/>
              <a:t>Postmillennialism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1. The ages of history</a:t>
            </a:r>
          </a:p>
        </p:txBody>
      </p:sp>
      <p:sp>
        <p:nvSpPr>
          <p:cNvPr id="3" name="Content Placeholder 2"/>
          <p:cNvSpPr>
            <a:spLocks noGrp="1"/>
          </p:cNvSpPr>
          <p:nvPr>
            <p:ph idx="1"/>
          </p:nvPr>
        </p:nvSpPr>
        <p:spPr>
          <a:xfrm>
            <a:off x="457200" y="1600200"/>
            <a:ext cx="8229600" cy="5257800"/>
          </a:xfrm>
        </p:spPr>
        <p:txBody>
          <a:bodyPr>
            <a:normAutofit/>
          </a:bodyPr>
          <a:lstStyle/>
          <a:p>
            <a:pPr lvl="0">
              <a:buNone/>
            </a:pPr>
            <a:r>
              <a:rPr lang="en-GB" dirty="0"/>
              <a:t>a) The age of Innocence – Creation to the Fall</a:t>
            </a:r>
          </a:p>
          <a:p>
            <a:pPr lvl="0">
              <a:buNone/>
            </a:pPr>
            <a:r>
              <a:rPr lang="en-GB" dirty="0"/>
              <a:t>b) The age of Conscience – the Fall to the Flood</a:t>
            </a:r>
          </a:p>
          <a:p>
            <a:pPr lvl="0">
              <a:buNone/>
            </a:pPr>
            <a:r>
              <a:rPr lang="en-GB" dirty="0"/>
              <a:t>c) The age of Humanism – the Flood to Babel</a:t>
            </a:r>
          </a:p>
          <a:p>
            <a:pPr lvl="0">
              <a:buNone/>
            </a:pPr>
            <a:r>
              <a:rPr lang="en-GB" dirty="0"/>
              <a:t>d) The age of Promise – Abram to Sinai</a:t>
            </a:r>
          </a:p>
          <a:p>
            <a:pPr lvl="0">
              <a:buNone/>
            </a:pPr>
            <a:r>
              <a:rPr lang="en-GB" dirty="0"/>
              <a:t>e) The age of Law – Sinai to Pentecost</a:t>
            </a:r>
          </a:p>
          <a:p>
            <a:pPr lvl="0">
              <a:buNone/>
            </a:pPr>
            <a:r>
              <a:rPr lang="en-GB" dirty="0"/>
              <a:t>f) The age of Grace – Pentecost to the Lord’s Return (the Church age) </a:t>
            </a:r>
          </a:p>
          <a:p>
            <a:pPr lvl="0">
              <a:buNone/>
            </a:pPr>
            <a:r>
              <a:rPr lang="en-GB" dirty="0"/>
              <a:t>g) The age of the Kingdom – the Millennial Reign.</a:t>
            </a:r>
          </a:p>
          <a:p>
            <a:pPr>
              <a:buNone/>
            </a:pP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96752"/>
            <a:ext cx="8640960" cy="4247317"/>
          </a:xfrm>
          <a:prstGeom prst="rect">
            <a:avLst/>
          </a:prstGeom>
          <a:noFill/>
        </p:spPr>
        <p:txBody>
          <a:bodyPr wrap="square" rtlCol="0">
            <a:spAutoFit/>
          </a:bodyPr>
          <a:lstStyle/>
          <a:p>
            <a:pPr algn="ctr"/>
            <a:r>
              <a:rPr lang="en-GB" sz="5400" dirty="0"/>
              <a:t>1. There is a future golden age but it will only happen after the Church has conquered the world through the outpouring of the Holy Spirit.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908720"/>
            <a:ext cx="8640960" cy="3785652"/>
          </a:xfrm>
          <a:prstGeom prst="rect">
            <a:avLst/>
          </a:prstGeom>
          <a:noFill/>
        </p:spPr>
        <p:txBody>
          <a:bodyPr wrap="square" rtlCol="0">
            <a:spAutoFit/>
          </a:bodyPr>
          <a:lstStyle/>
          <a:p>
            <a:pPr algn="ctr"/>
            <a:r>
              <a:rPr lang="en-GB" sz="6000" dirty="0"/>
              <a:t>2. Israel will not have any special part, and the Old Testament promises relate to the Church.</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564904"/>
            <a:ext cx="8712968" cy="1200329"/>
          </a:xfrm>
          <a:prstGeom prst="rect">
            <a:avLst/>
          </a:prstGeom>
          <a:noFill/>
        </p:spPr>
        <p:txBody>
          <a:bodyPr wrap="square" rtlCol="0">
            <a:spAutoFit/>
          </a:bodyPr>
          <a:lstStyle/>
          <a:p>
            <a:pPr algn="ctr"/>
            <a:r>
              <a:rPr lang="en-GB" sz="7200" b="1" u="sng" dirty="0"/>
              <a:t>Pan millennialism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628800"/>
            <a:ext cx="8712968" cy="3785652"/>
          </a:xfrm>
          <a:prstGeom prst="rect">
            <a:avLst/>
          </a:prstGeom>
          <a:noFill/>
        </p:spPr>
        <p:txBody>
          <a:bodyPr wrap="square" rtlCol="0">
            <a:spAutoFit/>
          </a:bodyPr>
          <a:lstStyle/>
          <a:p>
            <a:pPr algn="ctr"/>
            <a:r>
              <a:rPr lang="en-GB" sz="6000" dirty="0"/>
              <a:t>Basically, a way of avoiding taking a point of view, believing “it will all pan out in the end”!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2. The times of God's judgement</a:t>
            </a:r>
          </a:p>
        </p:txBody>
      </p:sp>
      <p:sp>
        <p:nvSpPr>
          <p:cNvPr id="3" name="Content Placeholder 2"/>
          <p:cNvSpPr>
            <a:spLocks noGrp="1"/>
          </p:cNvSpPr>
          <p:nvPr>
            <p:ph idx="1"/>
          </p:nvPr>
        </p:nvSpPr>
        <p:spPr>
          <a:xfrm>
            <a:off x="179512" y="1268760"/>
            <a:ext cx="8964488" cy="5589240"/>
          </a:xfrm>
        </p:spPr>
        <p:txBody>
          <a:bodyPr>
            <a:normAutofit lnSpcReduction="10000"/>
          </a:bodyPr>
          <a:lstStyle/>
          <a:p>
            <a:pPr lvl="0">
              <a:buNone/>
            </a:pPr>
            <a:r>
              <a:rPr lang="en-GB" sz="3000" dirty="0"/>
              <a:t>The age of Innocence – the Curse, Genesis 3 v 14 - 19</a:t>
            </a:r>
          </a:p>
          <a:p>
            <a:pPr lvl="0">
              <a:buNone/>
            </a:pPr>
            <a:r>
              <a:rPr lang="en-GB" sz="3000" dirty="0"/>
              <a:t>The age of Conscience – the Flood, Genesis 6 v 5 - 8</a:t>
            </a:r>
          </a:p>
          <a:p>
            <a:pPr lvl="0">
              <a:buNone/>
            </a:pPr>
            <a:r>
              <a:rPr lang="en-GB" sz="3000" dirty="0"/>
              <a:t>The age of Humanism – the division of languages, Genesis 11 v 5 - 9</a:t>
            </a:r>
          </a:p>
          <a:p>
            <a:pPr lvl="0">
              <a:buNone/>
            </a:pPr>
            <a:r>
              <a:rPr lang="en-GB" sz="3000" dirty="0"/>
              <a:t>The age of Promise – the plagues and the Red Sea drowning</a:t>
            </a:r>
          </a:p>
          <a:p>
            <a:pPr lvl="0">
              <a:buNone/>
            </a:pPr>
            <a:r>
              <a:rPr lang="en-GB" sz="3000" dirty="0"/>
              <a:t>The age of Law – the loss of the land and the temple</a:t>
            </a:r>
          </a:p>
          <a:p>
            <a:pPr lvl="0">
              <a:buNone/>
            </a:pPr>
            <a:r>
              <a:rPr lang="en-GB" sz="3000" dirty="0"/>
              <a:t>The age of Grace (the Church age) – the Tribulation, Isaiah 24 and Revelation 6 – 18</a:t>
            </a:r>
          </a:p>
          <a:p>
            <a:pPr>
              <a:buNone/>
            </a:pPr>
            <a:r>
              <a:rPr lang="en-GB" sz="3000" dirty="0"/>
              <a:t>The age of the Kingdom – the final rebellion, Revelation 20 v 7 - 10</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05F3C-4B0B-4EF6-BA11-AAA5328169F0}"/>
              </a:ext>
            </a:extLst>
          </p:cNvPr>
          <p:cNvSpPr>
            <a:spLocks noGrp="1"/>
          </p:cNvSpPr>
          <p:nvPr>
            <p:ph type="title"/>
          </p:nvPr>
        </p:nvSpPr>
        <p:spPr>
          <a:xfrm>
            <a:off x="457200" y="0"/>
            <a:ext cx="8229600" cy="908720"/>
          </a:xfrm>
        </p:spPr>
        <p:txBody>
          <a:bodyPr/>
          <a:lstStyle/>
          <a:p>
            <a:r>
              <a:rPr lang="en-GB" b="1" u="sng" dirty="0"/>
              <a:t>Isaiah 9 v 6 - 7</a:t>
            </a:r>
          </a:p>
        </p:txBody>
      </p:sp>
      <p:sp>
        <p:nvSpPr>
          <p:cNvPr id="3" name="Content Placeholder 2">
            <a:extLst>
              <a:ext uri="{FF2B5EF4-FFF2-40B4-BE49-F238E27FC236}">
                <a16:creationId xmlns:a16="http://schemas.microsoft.com/office/drawing/2014/main" id="{258F8D1E-E19F-41F1-9E76-188C3A76DFB4}"/>
              </a:ext>
            </a:extLst>
          </p:cNvPr>
          <p:cNvSpPr>
            <a:spLocks noGrp="1"/>
          </p:cNvSpPr>
          <p:nvPr>
            <p:ph idx="1"/>
          </p:nvPr>
        </p:nvSpPr>
        <p:spPr>
          <a:xfrm>
            <a:off x="0" y="908720"/>
            <a:ext cx="9144000" cy="5949280"/>
          </a:xfrm>
        </p:spPr>
        <p:txBody>
          <a:bodyPr>
            <a:noAutofit/>
          </a:bodyPr>
          <a:lstStyle/>
          <a:p>
            <a:pPr marL="0" indent="0" algn="ctr">
              <a:buNone/>
            </a:pPr>
            <a:r>
              <a:rPr lang="en-GB" sz="3600" dirty="0"/>
              <a:t>For to us a child is born, to us a son is given, and the government will be on his shoulders. And he will be called Wonderful Counsellor, Mighty God, Everlasting Father, Prince of Peace. Of the greatness of his government and peace there will be no end. He will reign on David’s throne</a:t>
            </a:r>
            <a:br>
              <a:rPr lang="en-GB" sz="3600" dirty="0"/>
            </a:br>
            <a:r>
              <a:rPr lang="en-GB" sz="3600" dirty="0"/>
              <a:t>and over his kingdom, establishing and upholding it with justice and righteousness</a:t>
            </a:r>
            <a:br>
              <a:rPr lang="en-GB" sz="3600" dirty="0"/>
            </a:br>
            <a:r>
              <a:rPr lang="en-GB" sz="3600" dirty="0"/>
              <a:t>from that time on and forever. The zeal of the </a:t>
            </a:r>
            <a:r>
              <a:rPr lang="en-GB" sz="3600" cap="small" dirty="0"/>
              <a:t>Lord</a:t>
            </a:r>
            <a:r>
              <a:rPr lang="en-GB" sz="3600" dirty="0"/>
              <a:t> Almighty will accomplish this.</a:t>
            </a:r>
          </a:p>
        </p:txBody>
      </p:sp>
    </p:spTree>
    <p:extLst>
      <p:ext uri="{BB962C8B-B14F-4D97-AF65-F5344CB8AC3E}">
        <p14:creationId xmlns:p14="http://schemas.microsoft.com/office/powerpoint/2010/main" val="110766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4" y="274638"/>
            <a:ext cx="9036496" cy="4378498"/>
          </a:xfrm>
        </p:spPr>
        <p:txBody>
          <a:bodyPr>
            <a:normAutofit/>
          </a:bodyPr>
          <a:lstStyle/>
          <a:p>
            <a:br>
              <a:rPr lang="en-GB" sz="6000" dirty="0"/>
            </a:br>
            <a:br>
              <a:rPr lang="en-GB" sz="6000" dirty="0"/>
            </a:br>
            <a:r>
              <a:rPr lang="en-GB" sz="7200" b="1" u="sng" dirty="0"/>
              <a:t>PREMILLENNIAL</a:t>
            </a:r>
            <a:br>
              <a:rPr lang="en-GB" sz="6000" b="1" dirty="0"/>
            </a:br>
            <a:br>
              <a:rPr lang="en-GB" dirty="0"/>
            </a:b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0666"/>
          </a:xfrm>
        </p:spPr>
        <p:txBody>
          <a:bodyPr>
            <a:normAutofit fontScale="90000"/>
          </a:bodyPr>
          <a:lstStyle/>
          <a:p>
            <a:r>
              <a:rPr lang="en-GB" sz="6000" dirty="0"/>
              <a:t>1. There will be a millennial reign of 1000 years, with Jesus on earth as King of Israel.</a:t>
            </a:r>
            <a:br>
              <a:rPr lang="en-GB" sz="6000" dirty="0"/>
            </a:br>
            <a:br>
              <a:rPr lang="en-GB" dirty="0"/>
            </a:br>
            <a:br>
              <a:rPr lang="en-GB" sz="3600" dirty="0"/>
            </a:br>
            <a:r>
              <a:rPr lang="en-GB" sz="3600" dirty="0"/>
              <a:t>Many OT prophesies and Revelation 20 v 1 - 6</a:t>
            </a:r>
            <a:br>
              <a:rPr lang="en-GB" dirty="0"/>
            </a:br>
            <a:br>
              <a:rPr lang="en-GB" dirty="0"/>
            </a:b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34682"/>
          </a:xfrm>
        </p:spPr>
        <p:txBody>
          <a:bodyPr>
            <a:noAutofit/>
          </a:bodyPr>
          <a:lstStyle/>
          <a:p>
            <a:r>
              <a:rPr lang="en-GB" sz="5400" dirty="0"/>
              <a:t>2. The Church age comes to an end with a time of judgement called the Tribulation.</a:t>
            </a:r>
            <a:br>
              <a:rPr lang="en-GB" sz="5400" dirty="0"/>
            </a:br>
            <a:br>
              <a:rPr lang="en-GB" sz="5400" dirty="0"/>
            </a:br>
            <a:r>
              <a:rPr lang="en-GB" sz="3200" dirty="0"/>
              <a:t>Isaiah 24 and Revelation 6 - 18</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764704"/>
            <a:ext cx="8424936" cy="4185761"/>
          </a:xfrm>
          <a:prstGeom prst="rect">
            <a:avLst/>
          </a:prstGeom>
          <a:noFill/>
        </p:spPr>
        <p:txBody>
          <a:bodyPr wrap="square" rtlCol="0">
            <a:spAutoFit/>
          </a:bodyPr>
          <a:lstStyle/>
          <a:p>
            <a:pPr algn="ctr"/>
            <a:r>
              <a:rPr lang="en-GB" sz="5400" dirty="0"/>
              <a:t>3. There will be advance signs of this great change of dispensation.</a:t>
            </a:r>
          </a:p>
          <a:p>
            <a:pPr algn="ctr"/>
            <a:endParaRPr lang="en-GB" sz="5400" dirty="0"/>
          </a:p>
          <a:p>
            <a:endParaRPr lang="en-GB" dirty="0"/>
          </a:p>
          <a:p>
            <a:pPr algn="ctr"/>
            <a:r>
              <a:rPr lang="en-GB" sz="3200" dirty="0"/>
              <a:t>Matthew 24 and Luke 21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16632"/>
            <a:ext cx="8352928" cy="6894195"/>
          </a:xfrm>
          <a:prstGeom prst="rect">
            <a:avLst/>
          </a:prstGeom>
          <a:noFill/>
        </p:spPr>
        <p:txBody>
          <a:bodyPr wrap="square" rtlCol="0">
            <a:spAutoFit/>
          </a:bodyPr>
          <a:lstStyle/>
          <a:p>
            <a:pPr algn="ctr"/>
            <a:r>
              <a:rPr lang="en-GB" sz="5400" dirty="0"/>
              <a:t>4. A political leader will dominate world affairs during the Tribulation, the Antichrist. He will be assisted by a very powerful spiritual leader.</a:t>
            </a:r>
          </a:p>
          <a:p>
            <a:endParaRPr lang="en-GB" sz="5400" dirty="0"/>
          </a:p>
          <a:p>
            <a:pPr algn="ctr"/>
            <a:r>
              <a:rPr lang="en-GB" sz="3200" dirty="0"/>
              <a:t>Daniel 12, 2 Thessalonians 2, Revelation 13.</a:t>
            </a:r>
          </a:p>
          <a:p>
            <a:endParaRPr lang="en-GB" dirty="0"/>
          </a:p>
          <a:p>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617</Words>
  <Application>Microsoft Office PowerPoint</Application>
  <PresentationFormat>On-screen Show (4:3)</PresentationFormat>
  <Paragraphs>53</Paragraphs>
  <Slides>23</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7" baseType="lpstr">
      <vt:lpstr>Arial</vt:lpstr>
      <vt:lpstr>Calibri</vt:lpstr>
      <vt:lpstr>Office Theme</vt:lpstr>
      <vt:lpstr>Document</vt:lpstr>
      <vt:lpstr>PowerPoint Presentation</vt:lpstr>
      <vt:lpstr>1. The ages of history</vt:lpstr>
      <vt:lpstr>2. The times of God's judgement</vt:lpstr>
      <vt:lpstr>Isaiah 9 v 6 - 7</vt:lpstr>
      <vt:lpstr>  PREMILLENNIAL  </vt:lpstr>
      <vt:lpstr>1. There will be a millennial reign of 1000 years, with Jesus on earth as King of Israel.   Many OT prophesies and Revelation 20 v 1 - 6  </vt:lpstr>
      <vt:lpstr>2. The Church age comes to an end with a time of judgement called the Tribulation.  Isaiah 24 and Revelation 6 - 18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SCHOOLS OF THOUGHT  PREMILLENNIAL</dc:title>
  <dc:creator>David Herring</dc:creator>
  <cp:lastModifiedBy>David Herring</cp:lastModifiedBy>
  <cp:revision>11</cp:revision>
  <dcterms:created xsi:type="dcterms:W3CDTF">2015-09-26T08:48:04Z</dcterms:created>
  <dcterms:modified xsi:type="dcterms:W3CDTF">2018-11-05T18:41:15Z</dcterms:modified>
</cp:coreProperties>
</file>